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82" r:id="rId4"/>
    <p:sldId id="283" r:id="rId5"/>
    <p:sldId id="289" r:id="rId6"/>
    <p:sldId id="265" r:id="rId7"/>
    <p:sldId id="266" r:id="rId8"/>
    <p:sldId id="264" r:id="rId9"/>
    <p:sldId id="269" r:id="rId10"/>
    <p:sldId id="271" r:id="rId11"/>
    <p:sldId id="272" r:id="rId12"/>
    <p:sldId id="280" r:id="rId13"/>
    <p:sldId id="291" r:id="rId14"/>
    <p:sldId id="270" r:id="rId15"/>
    <p:sldId id="281" r:id="rId16"/>
    <p:sldId id="297" r:id="rId17"/>
    <p:sldId id="299" r:id="rId18"/>
    <p:sldId id="292" r:id="rId19"/>
    <p:sldId id="294" r:id="rId20"/>
    <p:sldId id="287" r:id="rId21"/>
    <p:sldId id="288" r:id="rId22"/>
    <p:sldId id="293" r:id="rId23"/>
    <p:sldId id="256" r:id="rId24"/>
    <p:sldId id="300" r:id="rId25"/>
    <p:sldId id="273" r:id="rId26"/>
    <p:sldId id="279" r:id="rId27"/>
    <p:sldId id="275" r:id="rId28"/>
    <p:sldId id="276" r:id="rId29"/>
    <p:sldId id="274" r:id="rId30"/>
    <p:sldId id="257" r:id="rId31"/>
    <p:sldId id="259" r:id="rId32"/>
    <p:sldId id="295" r:id="rId33"/>
    <p:sldId id="296" r:id="rId34"/>
    <p:sldId id="298" r:id="rId35"/>
    <p:sldId id="258" r:id="rId36"/>
    <p:sldId id="268" r:id="rId37"/>
    <p:sldId id="277" r:id="rId38"/>
    <p:sldId id="278" r:id="rId39"/>
    <p:sldId id="284" r:id="rId40"/>
    <p:sldId id="28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2B6804-CFDB-4F49-B92F-A4E4C200D017}">
          <p14:sldIdLst>
            <p14:sldId id="260"/>
            <p14:sldId id="261"/>
            <p14:sldId id="282"/>
            <p14:sldId id="283"/>
            <p14:sldId id="289"/>
            <p14:sldId id="265"/>
            <p14:sldId id="266"/>
            <p14:sldId id="264"/>
            <p14:sldId id="269"/>
            <p14:sldId id="271"/>
            <p14:sldId id="272"/>
            <p14:sldId id="280"/>
            <p14:sldId id="291"/>
            <p14:sldId id="270"/>
            <p14:sldId id="281"/>
            <p14:sldId id="297"/>
            <p14:sldId id="299"/>
            <p14:sldId id="292"/>
            <p14:sldId id="294"/>
            <p14:sldId id="287"/>
            <p14:sldId id="288"/>
            <p14:sldId id="293"/>
            <p14:sldId id="256"/>
            <p14:sldId id="300"/>
            <p14:sldId id="273"/>
            <p14:sldId id="279"/>
            <p14:sldId id="275"/>
            <p14:sldId id="276"/>
            <p14:sldId id="274"/>
            <p14:sldId id="257"/>
            <p14:sldId id="259"/>
            <p14:sldId id="295"/>
            <p14:sldId id="296"/>
          </p14:sldIdLst>
        </p14:section>
        <p14:section name="Untitled Section" id="{E6CD319C-D39B-4567-AC02-CF19AF16C16B}">
          <p14:sldIdLst>
            <p14:sldId id="298"/>
            <p14:sldId id="258"/>
            <p14:sldId id="268"/>
            <p14:sldId id="277"/>
            <p14:sldId id="278"/>
            <p14:sldId id="284"/>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AC8"/>
    <a:srgbClr val="FFFFA7"/>
    <a:srgbClr val="FF7600"/>
    <a:srgbClr val="FF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gif>
</file>

<file path=ppt/media/image12.png>
</file>

<file path=ppt/media/image13.jpe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gif>
</file>

<file path=ppt/media/image43.png>
</file>

<file path=ppt/media/image44.png>
</file>

<file path=ppt/media/image45.png>
</file>

<file path=ppt/media/image46.png>
</file>

<file path=ppt/media/image5.jpe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2211-1470-4E7D-8717-079573CF13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FA695E-CF75-40F2-9FB1-0CCFFE7BA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C88E345-5D3D-44F1-B4F8-DB0398B8065D}"/>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0FCCA78A-F326-4582-8219-18CEC762B8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EA4C0E-B4FE-4493-8F72-B935592A0ED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8671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B4A86-4E24-4F02-B7F8-CC49D87D95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EE9B18-BC03-4E70-8914-A5451800E6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AF7C31-DDA8-4F66-92CC-BAF6AD81B535}"/>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CB93EBAE-7512-44A9-9C9C-34F3A9C7E4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D0DBA1-01F9-443C-819E-6709C59F261A}"/>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5766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55A03-30D8-40E3-90D7-CABB9DAF6D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F798FF-8857-401E-B296-96860D2AAE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717D8C0-6FBD-4133-A2D5-4CC0C963A1B7}"/>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5E9907D5-DE12-4CCC-B296-72A4774D8DD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E11A94-3553-4B59-911B-CAA01EF6805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81259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A7D5-5413-49AB-B204-4E0C4837513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DE8246-E347-4AFE-8DD7-FE712B32B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2021AD-8A15-48FD-89C7-FF951217C548}"/>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182F0C56-82ED-4141-B22A-40EA18C0321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564DB7-5F34-4C22-A078-54FDD2E7076E}"/>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402405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DE21-7506-401B-B751-14DCDD38A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C5DAEAC-EA7F-418D-9EDF-78A4DB1ED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31E5DD-2789-4BB4-BBE8-D83AF620753C}"/>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0DDFFB67-141C-4BE5-B002-8699931FA7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140D2A-8B74-49C3-AEB7-F0A730DD6EB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288346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38AF-D07F-47BF-A8BF-AC21169D4CE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920A983-4AA4-462B-A749-42D6514E34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C16B1B1-2743-410B-9034-133384478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1A9950F-D0FE-452B-B87F-3C725FBFCD73}"/>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6" name="Footer Placeholder 5">
            <a:extLst>
              <a:ext uri="{FF2B5EF4-FFF2-40B4-BE49-F238E27FC236}">
                <a16:creationId xmlns:a16="http://schemas.microsoft.com/office/drawing/2014/main" id="{F58F94FD-C12F-4F42-9F9C-CA4F1F5CA5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9F030E3-264F-4EB3-9CB5-977F656522D4}"/>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304029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6928-725E-412B-8C67-EB3FA8BB8D0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E096E97-F608-4E57-A0DF-CF882C489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1CF1DE-D6D3-48A0-B5C9-59355738E4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4F04F33-A7CF-4A5D-9CE5-76A7F37A6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FBB83-B42D-44FB-8A41-D66CC4E262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7C013DA-24E0-4248-9B39-6E4B79C05488}"/>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8" name="Footer Placeholder 7">
            <a:extLst>
              <a:ext uri="{FF2B5EF4-FFF2-40B4-BE49-F238E27FC236}">
                <a16:creationId xmlns:a16="http://schemas.microsoft.com/office/drawing/2014/main" id="{801D258C-D8DF-4A62-834E-38C08A2818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D4A6DBD-BA69-4435-B958-1480A98C0999}"/>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48524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B3C-979A-403F-BB7C-532DEDAFAB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3F64AA-01A8-4C15-BCAE-D0A09A054356}"/>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4" name="Footer Placeholder 3">
            <a:extLst>
              <a:ext uri="{FF2B5EF4-FFF2-40B4-BE49-F238E27FC236}">
                <a16:creationId xmlns:a16="http://schemas.microsoft.com/office/drawing/2014/main" id="{D2A253FD-B94C-45A3-A684-435A192E069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B50474-CCC2-4630-8B0D-E72C72B7D70B}"/>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11203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7FA1F-61DE-4FD2-9C24-C4A20FFF09EA}"/>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3" name="Footer Placeholder 2">
            <a:extLst>
              <a:ext uri="{FF2B5EF4-FFF2-40B4-BE49-F238E27FC236}">
                <a16:creationId xmlns:a16="http://schemas.microsoft.com/office/drawing/2014/main" id="{D67CE213-209F-45C1-969D-83A8D4DDF02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F3BD5CB-6DB7-4E2A-ACD3-48DBF9913A17}"/>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177889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694-5B67-4560-9049-986EA97CA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B2694A6-0223-43E0-8E21-047110E237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C273B97-A37C-4260-AF76-9678E2C82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F13DC-19B9-49A4-87E1-B6A0AFA609AC}"/>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6" name="Footer Placeholder 5">
            <a:extLst>
              <a:ext uri="{FF2B5EF4-FFF2-40B4-BE49-F238E27FC236}">
                <a16:creationId xmlns:a16="http://schemas.microsoft.com/office/drawing/2014/main" id="{12E35A7E-5569-4AB0-BCA7-1EA5B63F0D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0936412-BFF2-47FB-8A26-26491AB12DC1}"/>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2000849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6627-C6EC-480B-AC31-4879E48E15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2E6D1EC-D18C-4F28-B911-BC1A58A21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259C981-E043-4C5F-B4BB-0788D11E5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9C120-A024-4D5B-BDA5-74BD2677A733}"/>
              </a:ext>
            </a:extLst>
          </p:cNvPr>
          <p:cNvSpPr>
            <a:spLocks noGrp="1"/>
          </p:cNvSpPr>
          <p:nvPr>
            <p:ph type="dt" sz="half" idx="10"/>
          </p:nvPr>
        </p:nvSpPr>
        <p:spPr/>
        <p:txBody>
          <a:bodyPr/>
          <a:lstStyle/>
          <a:p>
            <a:fld id="{03ED9E69-B8D1-4822-A782-E7B7A570075C}" type="datetimeFigureOut">
              <a:rPr lang="en-CA" smtClean="0"/>
              <a:t>2021-04-11</a:t>
            </a:fld>
            <a:endParaRPr lang="en-CA"/>
          </a:p>
        </p:txBody>
      </p:sp>
      <p:sp>
        <p:nvSpPr>
          <p:cNvPr id="6" name="Footer Placeholder 5">
            <a:extLst>
              <a:ext uri="{FF2B5EF4-FFF2-40B4-BE49-F238E27FC236}">
                <a16:creationId xmlns:a16="http://schemas.microsoft.com/office/drawing/2014/main" id="{70C132A8-9A1C-4193-99D9-53B853E47C8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CF075A1-B456-46F0-A1E5-C4B70F393975}"/>
              </a:ext>
            </a:extLst>
          </p:cNvPr>
          <p:cNvSpPr>
            <a:spLocks noGrp="1"/>
          </p:cNvSpPr>
          <p:nvPr>
            <p:ph type="sldNum" sz="quarter" idx="12"/>
          </p:nvPr>
        </p:nvSpPr>
        <p:spPr/>
        <p:txBody>
          <a:bodyPr/>
          <a:lstStyle/>
          <a:p>
            <a:fld id="{85CA2E33-E079-4626-BEDD-B5BE82765283}" type="slidenum">
              <a:rPr lang="en-CA" smtClean="0"/>
              <a:t>‹#›</a:t>
            </a:fld>
            <a:endParaRPr lang="en-CA"/>
          </a:p>
        </p:txBody>
      </p:sp>
    </p:spTree>
    <p:extLst>
      <p:ext uri="{BB962C8B-B14F-4D97-AF65-F5344CB8AC3E}">
        <p14:creationId xmlns:p14="http://schemas.microsoft.com/office/powerpoint/2010/main" val="684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1F5F9-5E2A-46ED-A0F2-F24900E54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D763A83-6A9A-4DBD-BB3C-DC3E01C9B7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3AF4F3-D47A-4355-A41A-240E6086A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ED9E69-B8D1-4822-A782-E7B7A570075C}" type="datetimeFigureOut">
              <a:rPr lang="en-CA" smtClean="0"/>
              <a:t>2021-04-11</a:t>
            </a:fld>
            <a:endParaRPr lang="en-CA"/>
          </a:p>
        </p:txBody>
      </p:sp>
      <p:sp>
        <p:nvSpPr>
          <p:cNvPr id="5" name="Footer Placeholder 4">
            <a:extLst>
              <a:ext uri="{FF2B5EF4-FFF2-40B4-BE49-F238E27FC236}">
                <a16:creationId xmlns:a16="http://schemas.microsoft.com/office/drawing/2014/main" id="{E86858F1-53D5-4359-BC2D-7A9EC04F5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A551712-6B49-4C9D-9020-061D56B0D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CA2E33-E079-4626-BEDD-B5BE82765283}" type="slidenum">
              <a:rPr lang="en-CA" smtClean="0"/>
              <a:t>‹#›</a:t>
            </a:fld>
            <a:endParaRPr lang="en-CA"/>
          </a:p>
        </p:txBody>
      </p:sp>
    </p:spTree>
    <p:extLst>
      <p:ext uri="{BB962C8B-B14F-4D97-AF65-F5344CB8AC3E}">
        <p14:creationId xmlns:p14="http://schemas.microsoft.com/office/powerpoint/2010/main" val="4091026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34.png"/><Relationship Id="rId4" Type="http://schemas.openxmlformats.org/officeDocument/2006/relationships/image" Target="../media/image7.jpeg"/><Relationship Id="rId9" Type="http://schemas.openxmlformats.org/officeDocument/2006/relationships/image" Target="../media/image17.jpeg"/></Relationships>
</file>

<file path=ppt/slides/_rels/slide2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7.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hyperlink" Target="https://gamedev.stackexchange.com/questions/16054/algorithm-to-fit-shapes-to-2d-grid"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10.png"/><Relationship Id="rId7"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39.png"/><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weheartit.com/entry/305625382"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2.gif"/><Relationship Id="rId5" Type="http://schemas.openxmlformats.org/officeDocument/2006/relationships/image" Target="../media/image41.png"/><Relationship Id="rId4" Type="http://schemas.openxmlformats.org/officeDocument/2006/relationships/hyperlink" Target="https://gfycat.com/ancientgreencolt-outdoors-ripples-nature-green-ocean"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2.gif"/><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37.png"/><Relationship Id="rId4" Type="http://schemas.openxmlformats.org/officeDocument/2006/relationships/image" Target="../media/image39.png"/></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4.jpeg"/><Relationship Id="rId7"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5.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4713951"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82262" y="914400"/>
            <a:ext cx="6675607" cy="1200329"/>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9086248" y="961088"/>
            <a:ext cx="1212783" cy="400110"/>
          </a:xfrm>
          <a:prstGeom prst="rect">
            <a:avLst/>
          </a:prstGeom>
          <a:noFill/>
        </p:spPr>
        <p:txBody>
          <a:bodyPr wrap="square" rtlCol="0">
            <a:spAutoFit/>
          </a:bodyPr>
          <a:lstStyle/>
          <a:p>
            <a:r>
              <a:rPr lang="en-CA" sz="20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C63022C7-8E92-4E94-806F-CA8BD544BEA9}"/>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9" name="TextBox 8">
            <a:extLst>
              <a:ext uri="{FF2B5EF4-FFF2-40B4-BE49-F238E27FC236}">
                <a16:creationId xmlns:a16="http://schemas.microsoft.com/office/drawing/2014/main" id="{B7FFDB33-60AE-426E-8179-495FD0C62782}"/>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
        <p:nvSpPr>
          <p:cNvPr id="7" name="TextBox 6">
            <a:extLst>
              <a:ext uri="{FF2B5EF4-FFF2-40B4-BE49-F238E27FC236}">
                <a16:creationId xmlns:a16="http://schemas.microsoft.com/office/drawing/2014/main" id="{8810E3E1-BA0B-416F-AE9B-82ECC59CACDE}"/>
              </a:ext>
            </a:extLst>
          </p:cNvPr>
          <p:cNvSpPr txBox="1"/>
          <p:nvPr/>
        </p:nvSpPr>
        <p:spPr>
          <a:xfrm>
            <a:off x="27473" y="6487629"/>
            <a:ext cx="3386287" cy="369332"/>
          </a:xfrm>
          <a:prstGeom prst="rect">
            <a:avLst/>
          </a:prstGeom>
          <a:noFill/>
        </p:spPr>
        <p:txBody>
          <a:bodyPr wrap="square" rtlCol="0">
            <a:spAutoFit/>
          </a:bodyPr>
          <a:lstStyle/>
          <a:p>
            <a:r>
              <a:rPr lang="en-CA" dirty="0"/>
              <a:t>Copyright © 2021 Geoff Spielman</a:t>
            </a:r>
          </a:p>
        </p:txBody>
      </p:sp>
      <p:sp>
        <p:nvSpPr>
          <p:cNvPr id="10" name="TextBox 9">
            <a:extLst>
              <a:ext uri="{FF2B5EF4-FFF2-40B4-BE49-F238E27FC236}">
                <a16:creationId xmlns:a16="http://schemas.microsoft.com/office/drawing/2014/main" id="{605CDB26-9883-4FB0-B3C4-B727A6C51534}"/>
              </a:ext>
            </a:extLst>
          </p:cNvPr>
          <p:cNvSpPr txBox="1"/>
          <p:nvPr/>
        </p:nvSpPr>
        <p:spPr>
          <a:xfrm>
            <a:off x="10373861" y="6427089"/>
            <a:ext cx="1349828" cy="369332"/>
          </a:xfrm>
          <a:prstGeom prst="rect">
            <a:avLst/>
          </a:prstGeom>
          <a:noFill/>
        </p:spPr>
        <p:txBody>
          <a:bodyPr wrap="square" rtlCol="0">
            <a:spAutoFit/>
          </a:bodyPr>
          <a:lstStyle/>
          <a:p>
            <a:r>
              <a:rPr lang="en-CA" dirty="0" err="1"/>
              <a:t>Sourcecode</a:t>
            </a:r>
            <a:r>
              <a:rPr lang="en-CA" dirty="0"/>
              <a:t>: </a:t>
            </a:r>
          </a:p>
        </p:txBody>
      </p:sp>
      <p:pic>
        <p:nvPicPr>
          <p:cNvPr id="1026" name="Picture 2" descr="Image result for github logo">
            <a:extLst>
              <a:ext uri="{FF2B5EF4-FFF2-40B4-BE49-F238E27FC236}">
                <a16:creationId xmlns:a16="http://schemas.microsoft.com/office/drawing/2014/main" id="{85AC3E96-2F7B-4AB0-89D9-447F77116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3689" y="6463738"/>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9B7A6D8-EE53-45EB-A781-7C266F32EF08}"/>
              </a:ext>
            </a:extLst>
          </p:cNvPr>
          <p:cNvSpPr txBox="1"/>
          <p:nvPr/>
        </p:nvSpPr>
        <p:spPr>
          <a:xfrm>
            <a:off x="4735729" y="6463738"/>
            <a:ext cx="2060668" cy="369332"/>
          </a:xfrm>
          <a:prstGeom prst="rect">
            <a:avLst/>
          </a:prstGeom>
          <a:noFill/>
        </p:spPr>
        <p:txBody>
          <a:bodyPr wrap="square" rtlCol="0">
            <a:spAutoFit/>
          </a:bodyPr>
          <a:lstStyle/>
          <a:p>
            <a:r>
              <a:rPr lang="en-CA" dirty="0"/>
              <a:t>Powered by: </a:t>
            </a:r>
          </a:p>
        </p:txBody>
      </p:sp>
      <p:pic>
        <p:nvPicPr>
          <p:cNvPr id="1034" name="Picture 10" descr="Image result for firebase logo">
            <a:extLst>
              <a:ext uri="{FF2B5EF4-FFF2-40B4-BE49-F238E27FC236}">
                <a16:creationId xmlns:a16="http://schemas.microsoft.com/office/drawing/2014/main" id="{5E7EB888-72DD-4820-8C67-4D84CA5E5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5181" y="6379754"/>
            <a:ext cx="1349828" cy="46400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vuetify logo with text">
            <a:extLst>
              <a:ext uri="{FF2B5EF4-FFF2-40B4-BE49-F238E27FC236}">
                <a16:creationId xmlns:a16="http://schemas.microsoft.com/office/drawing/2014/main" id="{EAB8776E-F1F4-4303-B4D6-1B26A3BE73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354" t="12615" r="20536" b="8319"/>
          <a:stretch/>
        </p:blipFill>
        <p:spPr bwMode="auto">
          <a:xfrm>
            <a:off x="6049699" y="6379754"/>
            <a:ext cx="979181" cy="4171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5BBA704-DBA8-4BF8-8897-A19418E4C25E}"/>
              </a:ext>
            </a:extLst>
          </p:cNvPr>
          <p:cNvPicPr>
            <a:picLocks noChangeAspect="1"/>
          </p:cNvPicPr>
          <p:nvPr/>
        </p:nvPicPr>
        <p:blipFill>
          <a:blip r:embed="rId5"/>
          <a:stretch>
            <a:fillRect/>
          </a:stretch>
        </p:blipFill>
        <p:spPr>
          <a:xfrm>
            <a:off x="8398429" y="6379754"/>
            <a:ext cx="1177957" cy="372540"/>
          </a:xfrm>
          <a:prstGeom prst="rect">
            <a:avLst/>
          </a:prstGeom>
        </p:spPr>
      </p:pic>
      <p:cxnSp>
        <p:nvCxnSpPr>
          <p:cNvPr id="17" name="Straight Connector 16">
            <a:extLst>
              <a:ext uri="{FF2B5EF4-FFF2-40B4-BE49-F238E27FC236}">
                <a16:creationId xmlns:a16="http://schemas.microsoft.com/office/drawing/2014/main" id="{1BF72B00-B32B-4754-AD99-892BE29A12D1}"/>
              </a:ext>
            </a:extLst>
          </p:cNvPr>
          <p:cNvCxnSpPr/>
          <p:nvPr/>
        </p:nvCxnSpPr>
        <p:spPr>
          <a:xfrm>
            <a:off x="235131" y="2114729"/>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495422-3429-4B90-B426-5FD7A83C0D45}"/>
              </a:ext>
            </a:extLst>
          </p:cNvPr>
          <p:cNvCxnSpPr/>
          <p:nvPr/>
        </p:nvCxnSpPr>
        <p:spPr>
          <a:xfrm>
            <a:off x="27473" y="6349274"/>
            <a:ext cx="11956869" cy="0"/>
          </a:xfrm>
          <a:prstGeom prst="line">
            <a:avLst/>
          </a:prstGeom>
          <a:ln>
            <a:prstDash val="lgDash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96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000"/>
                                        <p:tgtEl>
                                          <p:spTgt spid="5"/>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2" presetClass="entr" presetSubtype="3" fill="hold" grpId="0" nodeType="withEffect">
                                  <p:stCondLst>
                                    <p:cond delay="5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childTnLst>
                          </p:cTn>
                        </p:par>
                        <p:par>
                          <p:cTn id="22" fill="hold">
                            <p:stCondLst>
                              <p:cond delay="4000"/>
                            </p:stCondLst>
                            <p:childTnLst>
                              <p:par>
                                <p:cTn id="23" presetID="10" presetClass="entr" presetSubtype="0" fill="hold" grpId="0" nodeType="after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4" grpId="0"/>
      <p:bldP spid="2"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3" name="TextBox 2">
            <a:extLst>
              <a:ext uri="{FF2B5EF4-FFF2-40B4-BE49-F238E27FC236}">
                <a16:creationId xmlns:a16="http://schemas.microsoft.com/office/drawing/2014/main" id="{B3296EC9-8A40-466E-99A7-C665D9512DDC}"/>
              </a:ext>
            </a:extLst>
          </p:cNvPr>
          <p:cNvSpPr txBox="1"/>
          <p:nvPr/>
        </p:nvSpPr>
        <p:spPr>
          <a:xfrm>
            <a:off x="149067" y="361268"/>
            <a:ext cx="4571438" cy="584775"/>
          </a:xfrm>
          <a:prstGeom prst="rect">
            <a:avLst/>
          </a:prstGeom>
          <a:noFill/>
        </p:spPr>
        <p:txBody>
          <a:bodyPr wrap="square" rtlCol="0">
            <a:spAutoFit/>
          </a:bodyPr>
          <a:lstStyle/>
          <a:p>
            <a:r>
              <a:rPr lang="en-CA" sz="3200" u="sng" dirty="0"/>
              <a:t>Game Interface</a:t>
            </a:r>
          </a:p>
        </p:txBody>
      </p:sp>
    </p:spTree>
    <p:extLst>
      <p:ext uri="{BB962C8B-B14F-4D97-AF65-F5344CB8AC3E}">
        <p14:creationId xmlns:p14="http://schemas.microsoft.com/office/powerpoint/2010/main" val="32458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601956" y="843842"/>
            <a:ext cx="2189353" cy="584775"/>
          </a:xfrm>
          <a:prstGeom prst="rect">
            <a:avLst/>
          </a:prstGeom>
          <a:noFill/>
        </p:spPr>
        <p:txBody>
          <a:bodyPr wrap="square" rtlCol="0">
            <a:spAutoFit/>
          </a:bodyPr>
          <a:lstStyle/>
          <a:p>
            <a:r>
              <a:rPr lang="en-CA" sz="3200" u="sng" dirty="0"/>
              <a:t>Lifeboats</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53965" y="1644331"/>
            <a:ext cx="11138016" cy="646331"/>
          </a:xfrm>
          <a:prstGeom prst="rect">
            <a:avLst/>
          </a:prstGeom>
          <a:noFill/>
        </p:spPr>
        <p:txBody>
          <a:bodyPr wrap="square" rtlCol="0">
            <a:spAutoFit/>
          </a:bodyPr>
          <a:lstStyle/>
          <a:p>
            <a:pPr marL="285750" indent="-285750">
              <a:buFont typeface="Arial" panose="020B0604020202020204" pitchFamily="34" charset="0"/>
              <a:buChar char="•"/>
            </a:pPr>
            <a:r>
              <a:rPr lang="en-CA" dirty="0"/>
              <a:t>If you last ship only has two segments remaining, you will see a pop-up asking if you’d like to deploy your lifeboat</a:t>
            </a:r>
          </a:p>
          <a:p>
            <a:endParaRPr lang="en-CA" dirty="0"/>
          </a:p>
        </p:txBody>
      </p:sp>
      <p:pic>
        <p:nvPicPr>
          <p:cNvPr id="2052" name="Picture 4" descr="Abandon Ship Clip Art, Vector Images &amp; Illustrations - ClipArt Best -  ClipArt Best">
            <a:extLst>
              <a:ext uri="{FF2B5EF4-FFF2-40B4-BE49-F238E27FC236}">
                <a16:creationId xmlns:a16="http://schemas.microsoft.com/office/drawing/2014/main" id="{8A85A11A-ABF5-4CB4-BFCE-15F28308E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666" y="97032"/>
            <a:ext cx="2968334" cy="114211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6EA2A39D-EF9A-4DEC-9950-134B847D7D42}"/>
              </a:ext>
            </a:extLst>
          </p:cNvPr>
          <p:cNvGrpSpPr/>
          <p:nvPr/>
        </p:nvGrpSpPr>
        <p:grpSpPr>
          <a:xfrm>
            <a:off x="243255" y="2013663"/>
            <a:ext cx="2621508" cy="1952477"/>
            <a:chOff x="641921" y="2512114"/>
            <a:chExt cx="2621508" cy="1952477"/>
          </a:xfrm>
        </p:grpSpPr>
        <p:sp>
          <p:nvSpPr>
            <p:cNvPr id="33" name="Rectangle 32">
              <a:extLst>
                <a:ext uri="{FF2B5EF4-FFF2-40B4-BE49-F238E27FC236}">
                  <a16:creationId xmlns:a16="http://schemas.microsoft.com/office/drawing/2014/main" id="{EDA1B3A4-1D73-4273-8A81-2FEA3188C56E}"/>
                </a:ext>
              </a:extLst>
            </p:cNvPr>
            <p:cNvSpPr/>
            <p:nvPr/>
          </p:nvSpPr>
          <p:spPr>
            <a:xfrm>
              <a:off x="641921" y="2512114"/>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4" name="Group 33">
              <a:extLst>
                <a:ext uri="{FF2B5EF4-FFF2-40B4-BE49-F238E27FC236}">
                  <a16:creationId xmlns:a16="http://schemas.microsoft.com/office/drawing/2014/main" id="{24F68DF4-387D-4044-8E1A-4FAF74E6E488}"/>
                </a:ext>
              </a:extLst>
            </p:cNvPr>
            <p:cNvGrpSpPr/>
            <p:nvPr/>
          </p:nvGrpSpPr>
          <p:grpSpPr>
            <a:xfrm>
              <a:off x="1475956" y="2763478"/>
              <a:ext cx="1611459" cy="1322133"/>
              <a:chOff x="1591753" y="4016381"/>
              <a:chExt cx="1611459" cy="1322133"/>
            </a:xfrm>
          </p:grpSpPr>
          <p:sp>
            <p:nvSpPr>
              <p:cNvPr id="35" name="Rectangle 34">
                <a:extLst>
                  <a:ext uri="{FF2B5EF4-FFF2-40B4-BE49-F238E27FC236}">
                    <a16:creationId xmlns:a16="http://schemas.microsoft.com/office/drawing/2014/main" id="{902632BE-A041-4721-BCA9-8CB3AF500807}"/>
                  </a:ext>
                </a:extLst>
              </p:cNvPr>
              <p:cNvSpPr/>
              <p:nvPr/>
            </p:nvSpPr>
            <p:spPr>
              <a:xfrm>
                <a:off x="1591753" y="442843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37B41B99-FD79-4F51-9C2F-1E9B8CE77383}"/>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Rectangle 36">
                <a:extLst>
                  <a:ext uri="{FF2B5EF4-FFF2-40B4-BE49-F238E27FC236}">
                    <a16:creationId xmlns:a16="http://schemas.microsoft.com/office/drawing/2014/main" id="{8ECE185E-1EA9-450B-B4EC-9F149FEF433F}"/>
                  </a:ext>
                </a:extLst>
              </p:cNvPr>
              <p:cNvSpPr/>
              <p:nvPr/>
            </p:nvSpPr>
            <p:spPr>
              <a:xfrm>
                <a:off x="1944017" y="4815294"/>
                <a:ext cx="186908"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352DB6FB-C926-4840-8A15-19EF754B860E}"/>
                  </a:ext>
                </a:extLst>
              </p:cNvPr>
              <p:cNvSpPr/>
              <p:nvPr/>
            </p:nvSpPr>
            <p:spPr>
              <a:xfrm>
                <a:off x="2538999" y="4016381"/>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B2184424-46B2-4AC0-A7EB-CE4901380A23}"/>
                  </a:ext>
                </a:extLst>
              </p:cNvPr>
              <p:cNvSpPr/>
              <p:nvPr/>
            </p:nvSpPr>
            <p:spPr>
              <a:xfrm>
                <a:off x="2538999" y="4535124"/>
                <a:ext cx="664213" cy="110956"/>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1F173A7F-5F7F-41C8-B6D5-730789AAB51A}"/>
                  </a:ext>
                </a:extLst>
              </p:cNvPr>
              <p:cNvSpPr/>
              <p:nvPr/>
            </p:nvSpPr>
            <p:spPr>
              <a:xfrm>
                <a:off x="3090001" y="4106693"/>
                <a:ext cx="113211" cy="52322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1" name="Group 40">
              <a:extLst>
                <a:ext uri="{FF2B5EF4-FFF2-40B4-BE49-F238E27FC236}">
                  <a16:creationId xmlns:a16="http://schemas.microsoft.com/office/drawing/2014/main" id="{8B42C336-7310-4B04-BBF3-8E59FFD62E43}"/>
                </a:ext>
              </a:extLst>
            </p:cNvPr>
            <p:cNvGrpSpPr/>
            <p:nvPr/>
          </p:nvGrpSpPr>
          <p:grpSpPr>
            <a:xfrm>
              <a:off x="768971" y="2580010"/>
              <a:ext cx="2370871" cy="1755449"/>
              <a:chOff x="884768" y="3832913"/>
              <a:chExt cx="2370871" cy="1755449"/>
            </a:xfrm>
          </p:grpSpPr>
          <p:pic>
            <p:nvPicPr>
              <p:cNvPr id="42" name="Picture 2" descr="Fog, weather, foggy, mist, forecast icon">
                <a:extLst>
                  <a:ext uri="{FF2B5EF4-FFF2-40B4-BE49-F238E27FC236}">
                    <a16:creationId xmlns:a16="http://schemas.microsoft.com/office/drawing/2014/main" id="{0E918B88-C0C9-4B2D-864C-FDC69F00F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og, weather, foggy, mist, forecast icon">
                <a:extLst>
                  <a:ext uri="{FF2B5EF4-FFF2-40B4-BE49-F238E27FC236}">
                    <a16:creationId xmlns:a16="http://schemas.microsoft.com/office/drawing/2014/main" id="{217D4C83-089A-43C4-9ADE-FE17C512F0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Fog, weather, foggy, mist, forecast icon">
                <a:extLst>
                  <a:ext uri="{FF2B5EF4-FFF2-40B4-BE49-F238E27FC236}">
                    <a16:creationId xmlns:a16="http://schemas.microsoft.com/office/drawing/2014/main" id="{5C5B562B-4060-4B64-BD81-DA88F55CEE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Fog, weather, foggy, mist, forecast icon">
                <a:extLst>
                  <a:ext uri="{FF2B5EF4-FFF2-40B4-BE49-F238E27FC236}">
                    <a16:creationId xmlns:a16="http://schemas.microsoft.com/office/drawing/2014/main" id="{AB9D759B-D7E7-441C-85D9-AD342BF101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07A121C0-C8A8-4914-ADD6-42FD72BF7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E6A776C-5EC3-435D-A411-C9C9AD1CD0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C78C19B7-5EEB-4ED5-8EF8-E17C59F2B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59A0978C-706E-48DF-8BE9-CA75BA1FF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Fog, weather, foggy, mist, forecast icon">
                <a:extLst>
                  <a:ext uri="{FF2B5EF4-FFF2-40B4-BE49-F238E27FC236}">
                    <a16:creationId xmlns:a16="http://schemas.microsoft.com/office/drawing/2014/main" id="{4F557E66-3EB7-4332-81AD-A231A6220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4" name="TextBox 13">
            <a:extLst>
              <a:ext uri="{FF2B5EF4-FFF2-40B4-BE49-F238E27FC236}">
                <a16:creationId xmlns:a16="http://schemas.microsoft.com/office/drawing/2014/main" id="{AD01823E-BAC8-4235-89F5-D8FF25736093}"/>
              </a:ext>
            </a:extLst>
          </p:cNvPr>
          <p:cNvSpPr txBox="1"/>
          <p:nvPr/>
        </p:nvSpPr>
        <p:spPr>
          <a:xfrm>
            <a:off x="3089493" y="2067350"/>
            <a:ext cx="2360023" cy="646331"/>
          </a:xfrm>
          <a:prstGeom prst="rect">
            <a:avLst/>
          </a:prstGeom>
          <a:noFill/>
        </p:spPr>
        <p:txBody>
          <a:bodyPr wrap="square" rtlCol="0">
            <a:spAutoFit/>
          </a:bodyPr>
          <a:lstStyle/>
          <a:p>
            <a:r>
              <a:rPr lang="en-CA" dirty="0"/>
              <a:t>Would you like to send out a lifeboat?</a:t>
            </a:r>
          </a:p>
        </p:txBody>
      </p:sp>
      <p:sp>
        <p:nvSpPr>
          <p:cNvPr id="51" name="TextBox 50">
            <a:extLst>
              <a:ext uri="{FF2B5EF4-FFF2-40B4-BE49-F238E27FC236}">
                <a16:creationId xmlns:a16="http://schemas.microsoft.com/office/drawing/2014/main" id="{30F38E14-2E66-4CAD-AC72-B6BBB1DB4144}"/>
              </a:ext>
            </a:extLst>
          </p:cNvPr>
          <p:cNvSpPr txBox="1"/>
          <p:nvPr/>
        </p:nvSpPr>
        <p:spPr>
          <a:xfrm>
            <a:off x="3106418" y="2721151"/>
            <a:ext cx="2075544" cy="430887"/>
          </a:xfrm>
          <a:prstGeom prst="rect">
            <a:avLst/>
          </a:prstGeom>
          <a:solidFill>
            <a:srgbClr val="FF8989"/>
          </a:solidFill>
          <a:ln>
            <a:solidFill>
              <a:schemeClr val="tx1"/>
            </a:solidFill>
          </a:ln>
        </p:spPr>
        <p:txBody>
          <a:bodyPr wrap="square" rtlCol="0">
            <a:spAutoFit/>
          </a:bodyPr>
          <a:lstStyle/>
          <a:p>
            <a:pPr algn="ctr"/>
            <a:r>
              <a:rPr lang="en-CA" sz="1100" dirty="0"/>
              <a:t>No! Captain goes down with their ship</a:t>
            </a:r>
          </a:p>
        </p:txBody>
      </p:sp>
      <p:sp>
        <p:nvSpPr>
          <p:cNvPr id="52" name="TextBox 51">
            <a:extLst>
              <a:ext uri="{FF2B5EF4-FFF2-40B4-BE49-F238E27FC236}">
                <a16:creationId xmlns:a16="http://schemas.microsoft.com/office/drawing/2014/main" id="{A121A938-7941-48D0-88E8-2B6482EE5E17}"/>
              </a:ext>
            </a:extLst>
          </p:cNvPr>
          <p:cNvSpPr txBox="1"/>
          <p:nvPr/>
        </p:nvSpPr>
        <p:spPr>
          <a:xfrm>
            <a:off x="3154123" y="3275946"/>
            <a:ext cx="2360023" cy="261610"/>
          </a:xfrm>
          <a:prstGeom prst="rect">
            <a:avLst/>
          </a:prstGeom>
          <a:noFill/>
        </p:spPr>
        <p:txBody>
          <a:bodyPr wrap="square" rtlCol="0">
            <a:spAutoFit/>
          </a:bodyPr>
          <a:lstStyle/>
          <a:p>
            <a:r>
              <a:rPr lang="en-CA" sz="1100" dirty="0"/>
              <a:t>Yes, send it to </a:t>
            </a:r>
          </a:p>
        </p:txBody>
      </p:sp>
      <p:grpSp>
        <p:nvGrpSpPr>
          <p:cNvPr id="25" name="Group 24">
            <a:extLst>
              <a:ext uri="{FF2B5EF4-FFF2-40B4-BE49-F238E27FC236}">
                <a16:creationId xmlns:a16="http://schemas.microsoft.com/office/drawing/2014/main" id="{D0729551-5FCB-4754-8DCF-8412C7B09181}"/>
              </a:ext>
            </a:extLst>
          </p:cNvPr>
          <p:cNvGrpSpPr/>
          <p:nvPr/>
        </p:nvGrpSpPr>
        <p:grpSpPr>
          <a:xfrm>
            <a:off x="4088199" y="3275946"/>
            <a:ext cx="1327107" cy="261610"/>
            <a:chOff x="4155932" y="3665622"/>
            <a:chExt cx="1327107" cy="261610"/>
          </a:xfrm>
        </p:grpSpPr>
        <p:sp>
          <p:nvSpPr>
            <p:cNvPr id="23" name="TextBox 22">
              <a:extLst>
                <a:ext uri="{FF2B5EF4-FFF2-40B4-BE49-F238E27FC236}">
                  <a16:creationId xmlns:a16="http://schemas.microsoft.com/office/drawing/2014/main" id="{7A991E52-0FCA-444F-8FC0-1082240448E6}"/>
                </a:ext>
              </a:extLst>
            </p:cNvPr>
            <p:cNvSpPr txBox="1"/>
            <p:nvPr/>
          </p:nvSpPr>
          <p:spPr>
            <a:xfrm>
              <a:off x="4155932" y="3665622"/>
              <a:ext cx="1327107" cy="261610"/>
            </a:xfrm>
            <a:prstGeom prst="rect">
              <a:avLst/>
            </a:prstGeom>
            <a:noFill/>
            <a:ln>
              <a:solidFill>
                <a:schemeClr val="tx1"/>
              </a:solidFill>
            </a:ln>
          </p:spPr>
          <p:txBody>
            <a:bodyPr wrap="square" rtlCol="0">
              <a:spAutoFit/>
            </a:bodyPr>
            <a:lstStyle/>
            <a:p>
              <a:r>
                <a:rPr lang="en-CA" sz="1100" dirty="0"/>
                <a:t>Lord </a:t>
              </a:r>
              <a:r>
                <a:rPr lang="en-CA" sz="1100" dirty="0" err="1"/>
                <a:t>Farquad</a:t>
              </a:r>
              <a:endParaRPr lang="en-CA" sz="1100" dirty="0"/>
            </a:p>
          </p:txBody>
        </p:sp>
        <p:sp>
          <p:nvSpPr>
            <p:cNvPr id="53" name="TextBox 52">
              <a:extLst>
                <a:ext uri="{FF2B5EF4-FFF2-40B4-BE49-F238E27FC236}">
                  <a16:creationId xmlns:a16="http://schemas.microsoft.com/office/drawing/2014/main" id="{E20346EE-82F3-46F3-A9EA-B0A046BA271D}"/>
                </a:ext>
              </a:extLst>
            </p:cNvPr>
            <p:cNvSpPr txBox="1"/>
            <p:nvPr/>
          </p:nvSpPr>
          <p:spPr>
            <a:xfrm rot="10800000">
              <a:off x="5254265" y="3665622"/>
              <a:ext cx="228774" cy="261610"/>
            </a:xfrm>
            <a:prstGeom prst="rect">
              <a:avLst/>
            </a:prstGeom>
            <a:solidFill>
              <a:schemeClr val="bg1">
                <a:lumMod val="95000"/>
              </a:schemeClr>
            </a:solidFill>
            <a:ln>
              <a:solidFill>
                <a:schemeClr val="tx1"/>
              </a:solidFill>
            </a:ln>
          </p:spPr>
          <p:txBody>
            <a:bodyPr wrap="square" rtlCol="0">
              <a:spAutoFit/>
            </a:bodyPr>
            <a:lstStyle/>
            <a:p>
              <a:r>
                <a:rPr lang="en-CA" sz="1100" dirty="0"/>
                <a:t>^</a:t>
              </a:r>
            </a:p>
          </p:txBody>
        </p:sp>
      </p:grpSp>
      <p:sp>
        <p:nvSpPr>
          <p:cNvPr id="54" name="TextBox 53">
            <a:extLst>
              <a:ext uri="{FF2B5EF4-FFF2-40B4-BE49-F238E27FC236}">
                <a16:creationId xmlns:a16="http://schemas.microsoft.com/office/drawing/2014/main" id="{0142E1E8-6124-4449-8C5D-47CF2A972F22}"/>
              </a:ext>
            </a:extLst>
          </p:cNvPr>
          <p:cNvSpPr txBox="1"/>
          <p:nvPr/>
        </p:nvSpPr>
        <p:spPr>
          <a:xfrm>
            <a:off x="3705903" y="3577711"/>
            <a:ext cx="863820" cy="261610"/>
          </a:xfrm>
          <a:prstGeom prst="rect">
            <a:avLst/>
          </a:prstGeom>
          <a:solidFill>
            <a:schemeClr val="accent6">
              <a:lumMod val="60000"/>
              <a:lumOff val="40000"/>
            </a:schemeClr>
          </a:solidFill>
          <a:ln>
            <a:solidFill>
              <a:schemeClr val="tx1"/>
            </a:solidFill>
          </a:ln>
        </p:spPr>
        <p:txBody>
          <a:bodyPr wrap="square" rtlCol="0">
            <a:spAutoFit/>
          </a:bodyPr>
          <a:lstStyle/>
          <a:p>
            <a:pPr algn="ctr"/>
            <a:r>
              <a:rPr lang="en-CA" sz="1100" dirty="0"/>
              <a:t>Deploy</a:t>
            </a:r>
          </a:p>
        </p:txBody>
      </p:sp>
      <p:sp>
        <p:nvSpPr>
          <p:cNvPr id="26" name="Rectangle 25">
            <a:extLst>
              <a:ext uri="{FF2B5EF4-FFF2-40B4-BE49-F238E27FC236}">
                <a16:creationId xmlns:a16="http://schemas.microsoft.com/office/drawing/2014/main" id="{6631E9CE-1A2A-4755-A311-B324AE2E63BC}"/>
              </a:ext>
            </a:extLst>
          </p:cNvPr>
          <p:cNvSpPr/>
          <p:nvPr/>
        </p:nvSpPr>
        <p:spPr>
          <a:xfrm>
            <a:off x="3043028" y="2013663"/>
            <a:ext cx="2406488" cy="1952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TextBox 55">
            <a:extLst>
              <a:ext uri="{FF2B5EF4-FFF2-40B4-BE49-F238E27FC236}">
                <a16:creationId xmlns:a16="http://schemas.microsoft.com/office/drawing/2014/main" id="{D4AAE837-4ACF-44FE-9D86-9E33B56CDDB3}"/>
              </a:ext>
            </a:extLst>
          </p:cNvPr>
          <p:cNvSpPr txBox="1"/>
          <p:nvPr/>
        </p:nvSpPr>
        <p:spPr>
          <a:xfrm>
            <a:off x="1146817" y="3884141"/>
            <a:ext cx="10531377" cy="2862322"/>
          </a:xfrm>
          <a:prstGeom prst="rect">
            <a:avLst/>
          </a:prstGeom>
          <a:noFill/>
        </p:spPr>
        <p:txBody>
          <a:bodyPr wrap="square" rtlCol="0">
            <a:spAutoFit/>
          </a:bodyPr>
          <a:lstStyle/>
          <a:p>
            <a:r>
              <a:rPr lang="en-CA" u="sng" dirty="0"/>
              <a:t>If accepted</a:t>
            </a:r>
            <a:r>
              <a:rPr lang="en-CA" dirty="0"/>
              <a:t> </a:t>
            </a:r>
          </a:p>
          <a:p>
            <a:pPr marL="285750" indent="-285750">
              <a:buFont typeface="Arial" panose="020B0604020202020204" pitchFamily="34" charset="0"/>
              <a:buChar char="•"/>
            </a:pPr>
            <a:r>
              <a:rPr lang="en-CA" dirty="0"/>
              <a:t>Two squares of your colour will be attached to their ship. The algorithm attempts to place your squares under fog and away from other ships, but this is not always possible.</a:t>
            </a:r>
          </a:p>
          <a:p>
            <a:pPr marL="285750" indent="-285750">
              <a:buFont typeface="Arial" panose="020B0604020202020204" pitchFamily="34" charset="0"/>
              <a:buChar char="•"/>
            </a:pPr>
            <a:r>
              <a:rPr lang="en-CA" dirty="0"/>
              <a:t>You continue taking your turns as usual. Using the ‘bubble wrap’ powerup will cover your lifeboat and your friends connected ship.</a:t>
            </a:r>
          </a:p>
          <a:p>
            <a:pPr marL="742950" lvl="1" indent="-285750">
              <a:buFont typeface="Arial" panose="020B0604020202020204" pitchFamily="34" charset="0"/>
              <a:buChar char="•"/>
            </a:pPr>
            <a:r>
              <a:rPr lang="en-CA" dirty="0"/>
              <a:t>This is why making friends is important </a:t>
            </a:r>
            <a:r>
              <a:rPr lang="en-CA" dirty="0">
                <a:sym typeface="Wingdings" panose="05000000000000000000" pitchFamily="2" charset="2"/>
              </a:rPr>
              <a:t> </a:t>
            </a:r>
          </a:p>
          <a:p>
            <a:pPr lvl="1"/>
            <a:endParaRPr lang="en-CA" dirty="0"/>
          </a:p>
          <a:p>
            <a:r>
              <a:rPr lang="en-CA" u="sng" dirty="0"/>
              <a:t>If declined</a:t>
            </a:r>
          </a:p>
          <a:p>
            <a:r>
              <a:rPr lang="en-CA" dirty="0"/>
              <a:t>Your lifeboat is met with a barrage of cannon fire and you die immediately. </a:t>
            </a:r>
          </a:p>
          <a:p>
            <a:pPr marL="742950" lvl="1" indent="-285750">
              <a:buFont typeface="Arial" panose="020B0604020202020204" pitchFamily="34" charset="0"/>
              <a:buChar char="•"/>
            </a:pPr>
            <a:r>
              <a:rPr lang="en-CA" dirty="0"/>
              <a:t>This is why treachery is fun </a:t>
            </a:r>
            <a:r>
              <a:rPr lang="en-CA" dirty="0">
                <a:sym typeface="Wingdings" panose="05000000000000000000" pitchFamily="2" charset="2"/>
              </a:rPr>
              <a:t></a:t>
            </a:r>
            <a:endParaRPr lang="en-CA" dirty="0"/>
          </a:p>
        </p:txBody>
      </p:sp>
      <p:sp>
        <p:nvSpPr>
          <p:cNvPr id="58" name="TextBox 57">
            <a:extLst>
              <a:ext uri="{FF2B5EF4-FFF2-40B4-BE49-F238E27FC236}">
                <a16:creationId xmlns:a16="http://schemas.microsoft.com/office/drawing/2014/main" id="{CD3EEA8B-0E11-44B3-B51A-9AB730C6F322}"/>
              </a:ext>
            </a:extLst>
          </p:cNvPr>
          <p:cNvSpPr txBox="1"/>
          <p:nvPr/>
        </p:nvSpPr>
        <p:spPr>
          <a:xfrm>
            <a:off x="5495981" y="2251237"/>
            <a:ext cx="6355460" cy="1754326"/>
          </a:xfrm>
          <a:prstGeom prst="rect">
            <a:avLst/>
          </a:prstGeom>
          <a:noFill/>
        </p:spPr>
        <p:txBody>
          <a:bodyPr wrap="square">
            <a:spAutoFit/>
          </a:bodyPr>
          <a:lstStyle/>
          <a:p>
            <a:pPr marL="285750" indent="-285750">
              <a:buFont typeface="Arial" panose="020B0604020202020204" pitchFamily="34" charset="0"/>
              <a:buChar char="•"/>
            </a:pPr>
            <a:r>
              <a:rPr lang="en-CA" dirty="0"/>
              <a:t>You can decline and stay with your last ship to the bitter end</a:t>
            </a:r>
          </a:p>
          <a:p>
            <a:pPr lvl="1"/>
            <a:r>
              <a:rPr lang="en-CA" dirty="0"/>
              <a:t>	Or</a:t>
            </a:r>
          </a:p>
          <a:p>
            <a:pPr marL="285750" indent="-285750">
              <a:buFont typeface="Arial" panose="020B0604020202020204" pitchFamily="34" charset="0"/>
              <a:buChar char="•"/>
            </a:pPr>
            <a:r>
              <a:rPr lang="en-CA" dirty="0"/>
              <a:t>You can select another player and send your lifeboat toward them.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selected player can either accept or decline your lifeboat</a:t>
            </a:r>
          </a:p>
        </p:txBody>
      </p:sp>
    </p:spTree>
    <p:extLst>
      <p:ext uri="{BB962C8B-B14F-4D97-AF65-F5344CB8AC3E}">
        <p14:creationId xmlns:p14="http://schemas.microsoft.com/office/powerpoint/2010/main" val="274462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xEl>
                                              <p:pRg st="0" end="0"/>
                                            </p:txEl>
                                          </p:spTgt>
                                        </p:tgtEl>
                                        <p:attrNameLst>
                                          <p:attrName>style.visibility</p:attrName>
                                        </p:attrNameLst>
                                      </p:cBhvr>
                                      <p:to>
                                        <p:strVal val="visible"/>
                                      </p:to>
                                    </p:set>
                                    <p:animEffect transition="in" filter="fade">
                                      <p:cBhvr>
                                        <p:cTn id="10" dur="500"/>
                                        <p:tgtEl>
                                          <p:spTgt spid="5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6">
                                            <p:txEl>
                                              <p:pRg st="1" end="1"/>
                                            </p:txEl>
                                          </p:spTgt>
                                        </p:tgtEl>
                                        <p:attrNameLst>
                                          <p:attrName>style.visibility</p:attrName>
                                        </p:attrNameLst>
                                      </p:cBhvr>
                                      <p:to>
                                        <p:strVal val="visible"/>
                                      </p:to>
                                    </p:set>
                                    <p:animEffect transition="in" filter="fade">
                                      <p:cBhvr>
                                        <p:cTn id="13" dur="500"/>
                                        <p:tgtEl>
                                          <p:spTgt spid="56">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6">
                                            <p:txEl>
                                              <p:pRg st="2" end="2"/>
                                            </p:txEl>
                                          </p:spTgt>
                                        </p:tgtEl>
                                        <p:attrNameLst>
                                          <p:attrName>style.visibility</p:attrName>
                                        </p:attrNameLst>
                                      </p:cBhvr>
                                      <p:to>
                                        <p:strVal val="visible"/>
                                      </p:to>
                                    </p:set>
                                    <p:animEffect transition="in" filter="fade">
                                      <p:cBhvr>
                                        <p:cTn id="18" dur="500"/>
                                        <p:tgtEl>
                                          <p:spTgt spid="5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xEl>
                                              <p:pRg st="3" end="3"/>
                                            </p:txEl>
                                          </p:spTgt>
                                        </p:tgtEl>
                                        <p:attrNameLst>
                                          <p:attrName>style.visibility</p:attrName>
                                        </p:attrNameLst>
                                      </p:cBhvr>
                                      <p:to>
                                        <p:strVal val="visible"/>
                                      </p:to>
                                    </p:set>
                                    <p:animEffect transition="in" filter="fade">
                                      <p:cBhvr>
                                        <p:cTn id="21" dur="500"/>
                                        <p:tgtEl>
                                          <p:spTgt spid="5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6">
                                            <p:txEl>
                                              <p:pRg st="5" end="5"/>
                                            </p:txEl>
                                          </p:spTgt>
                                        </p:tgtEl>
                                        <p:attrNameLst>
                                          <p:attrName>style.visibility</p:attrName>
                                        </p:attrNameLst>
                                      </p:cBhvr>
                                      <p:to>
                                        <p:strVal val="visible"/>
                                      </p:to>
                                    </p:set>
                                    <p:animEffect transition="in" filter="fade">
                                      <p:cBhvr>
                                        <p:cTn id="26" dur="500"/>
                                        <p:tgtEl>
                                          <p:spTgt spid="5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xEl>
                                              <p:pRg st="6" end="6"/>
                                            </p:txEl>
                                          </p:spTgt>
                                        </p:tgtEl>
                                        <p:attrNameLst>
                                          <p:attrName>style.visibility</p:attrName>
                                        </p:attrNameLst>
                                      </p:cBhvr>
                                      <p:to>
                                        <p:strVal val="visible"/>
                                      </p:to>
                                    </p:set>
                                    <p:animEffect transition="in" filter="fade">
                                      <p:cBhvr>
                                        <p:cTn id="31" dur="500"/>
                                        <p:tgtEl>
                                          <p:spTgt spid="5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xEl>
                                              <p:pRg st="7" end="7"/>
                                            </p:txEl>
                                          </p:spTgt>
                                        </p:tgtEl>
                                        <p:attrNameLst>
                                          <p:attrName>style.visibility</p:attrName>
                                        </p:attrNameLst>
                                      </p:cBhvr>
                                      <p:to>
                                        <p:strVal val="visible"/>
                                      </p:to>
                                    </p:set>
                                    <p:animEffect transition="in" filter="fade">
                                      <p:cBhvr>
                                        <p:cTn id="34" dur="500"/>
                                        <p:tgtEl>
                                          <p:spTgt spid="5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5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0" name="TextBox 9">
            <a:extLst>
              <a:ext uri="{FF2B5EF4-FFF2-40B4-BE49-F238E27FC236}">
                <a16:creationId xmlns:a16="http://schemas.microsoft.com/office/drawing/2014/main" id="{40D18F68-EF99-4DD8-B7D0-DFB18FFFEAF0}"/>
              </a:ext>
            </a:extLst>
          </p:cNvPr>
          <p:cNvSpPr txBox="1"/>
          <p:nvPr/>
        </p:nvSpPr>
        <p:spPr>
          <a:xfrm>
            <a:off x="740103" y="1079689"/>
            <a:ext cx="2189353" cy="584775"/>
          </a:xfrm>
          <a:prstGeom prst="rect">
            <a:avLst/>
          </a:prstGeom>
          <a:noFill/>
        </p:spPr>
        <p:txBody>
          <a:bodyPr wrap="square" rtlCol="0">
            <a:spAutoFit/>
          </a:bodyPr>
          <a:lstStyle/>
          <a:p>
            <a:r>
              <a:rPr lang="en-CA" sz="3200" u="sng" dirty="0"/>
              <a:t>End Game</a:t>
            </a:r>
          </a:p>
        </p:txBody>
      </p:sp>
      <p:sp>
        <p:nvSpPr>
          <p:cNvPr id="21" name="TextBox 20">
            <a:extLst>
              <a:ext uri="{FF2B5EF4-FFF2-40B4-BE49-F238E27FC236}">
                <a16:creationId xmlns:a16="http://schemas.microsoft.com/office/drawing/2014/main" id="{B69E95D6-3CF3-4C1A-AF65-AA8AD7480673}"/>
              </a:ext>
            </a:extLst>
          </p:cNvPr>
          <p:cNvSpPr txBox="1"/>
          <p:nvPr/>
        </p:nvSpPr>
        <p:spPr>
          <a:xfrm>
            <a:off x="4683199" y="2016816"/>
            <a:ext cx="6768697" cy="3693319"/>
          </a:xfrm>
          <a:prstGeom prst="rect">
            <a:avLst/>
          </a:prstGeom>
          <a:noFill/>
        </p:spPr>
        <p:txBody>
          <a:bodyPr wrap="square" rtlCol="0">
            <a:spAutoFit/>
          </a:bodyPr>
          <a:lstStyle/>
          <a:p>
            <a:pPr marL="285750" indent="-285750">
              <a:buFont typeface="Arial" panose="020B0604020202020204" pitchFamily="34" charset="0"/>
              <a:buChar char="•"/>
            </a:pPr>
            <a:r>
              <a:rPr lang="en-CA" dirty="0"/>
              <a:t>Once your last ship sinks,  you’re dead. </a:t>
            </a:r>
          </a:p>
          <a:p>
            <a:pPr marL="742950" lvl="1" indent="-285750">
              <a:buFont typeface="Arial" panose="020B0604020202020204" pitchFamily="34" charset="0"/>
              <a:buChar char="•"/>
            </a:pPr>
            <a:r>
              <a:rPr lang="en-CA" dirty="0"/>
              <a:t>All of your turns are skipped</a:t>
            </a:r>
          </a:p>
          <a:p>
            <a:pPr marL="742950" lvl="1" indent="-285750">
              <a:buFont typeface="Arial" panose="020B0604020202020204" pitchFamily="34" charset="0"/>
              <a:buChar char="•"/>
            </a:pPr>
            <a:r>
              <a:rPr lang="en-CA" dirty="0"/>
              <a:t>You can’t send messages in the anonymous chat window anymore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The last player with a ship afloat wins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Once the game is over you will be presented with a list of all aliases and each player’s real name. Match them up to the best of your ability.</a:t>
            </a:r>
          </a:p>
          <a:p>
            <a:pPr marL="285750" indent="-285750">
              <a:buFont typeface="Arial" panose="020B0604020202020204" pitchFamily="34" charset="0"/>
              <a:buChar char="•"/>
            </a:pPr>
            <a:r>
              <a:rPr lang="en-CA" dirty="0"/>
              <a:t>If </a:t>
            </a:r>
            <a:r>
              <a:rPr lang="en-CA" u="sng" dirty="0"/>
              <a:t>only one</a:t>
            </a:r>
            <a:r>
              <a:rPr lang="en-CA" dirty="0"/>
              <a:t> person gets all the matches correct, they will receive a special bonus prize going into the next game.</a:t>
            </a:r>
          </a:p>
          <a:p>
            <a:endParaRPr lang="en-CA" dirty="0"/>
          </a:p>
        </p:txBody>
      </p:sp>
      <p:pic>
        <p:nvPicPr>
          <p:cNvPr id="2050" name="Picture 2" descr="Underwater Scene Of A Sunken Ship And Treasure Stock Vector - Illustration  of cartoon, gold: 40801569">
            <a:extLst>
              <a:ext uri="{FF2B5EF4-FFF2-40B4-BE49-F238E27FC236}">
                <a16:creationId xmlns:a16="http://schemas.microsoft.com/office/drawing/2014/main" id="{005EDDB1-DEA2-4560-8805-E5DF5E37D3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103" y="2016816"/>
            <a:ext cx="3531326" cy="35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38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xEl>
                                              <p:pRg st="4" end="4"/>
                                            </p:txEl>
                                          </p:spTgt>
                                        </p:tgtEl>
                                        <p:attrNameLst>
                                          <p:attrName>style.visibility</p:attrName>
                                        </p:attrNameLst>
                                      </p:cBhvr>
                                      <p:to>
                                        <p:strVal val="visible"/>
                                      </p:to>
                                    </p:set>
                                    <p:animEffect transition="in" filter="fade">
                                      <p:cBhvr>
                                        <p:cTn id="18" dur="500"/>
                                        <p:tgtEl>
                                          <p:spTgt spid="2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animEffect transition="in" filter="fade">
                                      <p:cBhvr>
                                        <p:cTn id="23" dur="500"/>
                                        <p:tgtEl>
                                          <p:spTgt spid="21">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1">
                                            <p:txEl>
                                              <p:pRg st="7" end="7"/>
                                            </p:txEl>
                                          </p:spTgt>
                                        </p:tgtEl>
                                        <p:attrNameLst>
                                          <p:attrName>style.visibility</p:attrName>
                                        </p:attrNameLst>
                                      </p:cBhvr>
                                      <p:to>
                                        <p:strVal val="visible"/>
                                      </p:to>
                                    </p:set>
                                    <p:animEffect transition="in" filter="fade">
                                      <p:cBhvr>
                                        <p:cTn id="28"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LOBBY</a:t>
            </a:r>
          </a:p>
        </p:txBody>
      </p:sp>
    </p:spTree>
    <p:extLst>
      <p:ext uri="{BB962C8B-B14F-4D97-AF65-F5344CB8AC3E}">
        <p14:creationId xmlns:p14="http://schemas.microsoft.com/office/powerpoint/2010/main" val="402357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6" name="TextBox 25">
            <a:extLst>
              <a:ext uri="{FF2B5EF4-FFF2-40B4-BE49-F238E27FC236}">
                <a16:creationId xmlns:a16="http://schemas.microsoft.com/office/drawing/2014/main" id="{79AD854F-FED0-4DCF-885D-876F160ED30D}"/>
              </a:ext>
            </a:extLst>
          </p:cNvPr>
          <p:cNvSpPr txBox="1"/>
          <p:nvPr/>
        </p:nvSpPr>
        <p:spPr>
          <a:xfrm>
            <a:off x="3898735" y="6292368"/>
            <a:ext cx="5138563" cy="584775"/>
          </a:xfrm>
          <a:prstGeom prst="rect">
            <a:avLst/>
          </a:prstGeom>
          <a:noFill/>
        </p:spPr>
        <p:txBody>
          <a:bodyPr wrap="square" rtlCol="0">
            <a:spAutoFit/>
          </a:bodyPr>
          <a:lstStyle/>
          <a:p>
            <a:r>
              <a:rPr lang="en-CA" sz="3200" dirty="0"/>
              <a:t>4 players are ready to start</a:t>
            </a:r>
          </a:p>
        </p:txBody>
      </p:sp>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8" y="1504898"/>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375705" y="2901958"/>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extLst>
              <p:ext uri="{D42A27DB-BD31-4B8C-83A1-F6EECF244321}">
                <p14:modId xmlns:p14="http://schemas.microsoft.com/office/powerpoint/2010/main" val="3995939467"/>
              </p:ext>
            </p:extLst>
          </p:nvPr>
        </p:nvGraphicFramePr>
        <p:xfrm>
          <a:off x="1693431" y="3354332"/>
          <a:ext cx="3147773" cy="1260000"/>
        </p:xfrm>
        <a:graphic>
          <a:graphicData uri="http://schemas.openxmlformats.org/drawingml/2006/table">
            <a:tbl>
              <a:tblPr firstRow="1" bandRow="1">
                <a:tableStyleId>{2D5ABB26-0587-4C30-8999-92F81FD0307C}</a:tableStyleId>
              </a:tblPr>
              <a:tblGrid>
                <a:gridCol w="3147773">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3"/>
          <a:srcRect r="50543" b="33355"/>
          <a:stretch/>
        </p:blipFill>
        <p:spPr>
          <a:xfrm rot="5400000">
            <a:off x="7889336" y="1359185"/>
            <a:ext cx="2295925" cy="1694373"/>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8190112" y="1161130"/>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9" name="TextBox 48">
            <a:extLst>
              <a:ext uri="{FF2B5EF4-FFF2-40B4-BE49-F238E27FC236}">
                <a16:creationId xmlns:a16="http://schemas.microsoft.com/office/drawing/2014/main" id="{D8DFA3F4-475A-4F08-B85E-5D2C8D6CE3D2}"/>
              </a:ext>
            </a:extLst>
          </p:cNvPr>
          <p:cNvSpPr txBox="1"/>
          <p:nvPr/>
        </p:nvSpPr>
        <p:spPr>
          <a:xfrm>
            <a:off x="8184345" y="2968944"/>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5322835" y="5923036"/>
            <a:ext cx="1309194" cy="369332"/>
          </a:xfrm>
          <a:prstGeom prst="rect">
            <a:avLst/>
          </a:prstGeom>
          <a:solidFill>
            <a:srgbClr val="92D050"/>
          </a:solidFill>
          <a:ln w="19050">
            <a:solidFill>
              <a:schemeClr val="tx1"/>
            </a:solidFill>
          </a:ln>
        </p:spPr>
        <p:txBody>
          <a:bodyPr wrap="square" rtlCol="0">
            <a:spAutoFit/>
          </a:bodyPr>
          <a:lstStyle/>
          <a:p>
            <a:pPr algn="ctr"/>
            <a:r>
              <a:rPr lang="en-CA" dirty="0"/>
              <a:t>Ready</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6971459" y="1311715"/>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3"/>
          <a:srcRect l="49285" r="11994" b="33355"/>
          <a:stretch/>
        </p:blipFill>
        <p:spPr>
          <a:xfrm rot="5400000">
            <a:off x="9863244" y="1115489"/>
            <a:ext cx="1797507"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11" y="1530461"/>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6926883" y="3428670"/>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1787826880"/>
              </p:ext>
            </p:extLst>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103119718"/>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03120" y="5088295"/>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9810400" y="506699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pic>
        <p:nvPicPr>
          <p:cNvPr id="5" name="Picture 4" descr="Shape&#10;&#10;Description automatically generated with low confidence">
            <a:extLst>
              <a:ext uri="{FF2B5EF4-FFF2-40B4-BE49-F238E27FC236}">
                <a16:creationId xmlns:a16="http://schemas.microsoft.com/office/drawing/2014/main" id="{1636E486-0537-43F8-BA6C-6221950AE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11" y="2603383"/>
            <a:ext cx="959270" cy="959270"/>
          </a:xfrm>
          <a:prstGeom prst="rect">
            <a:avLst/>
          </a:prstGeom>
        </p:spPr>
      </p:pic>
      <p:sp>
        <p:nvSpPr>
          <p:cNvPr id="3" name="Rectangle 2">
            <a:extLst>
              <a:ext uri="{FF2B5EF4-FFF2-40B4-BE49-F238E27FC236}">
                <a16:creationId xmlns:a16="http://schemas.microsoft.com/office/drawing/2014/main" id="{349815C6-CE36-4D85-AC36-FB4545214E08}"/>
              </a:ext>
            </a:extLst>
          </p:cNvPr>
          <p:cNvSpPr/>
          <p:nvPr/>
        </p:nvSpPr>
        <p:spPr>
          <a:xfrm>
            <a:off x="398911" y="1161130"/>
            <a:ext cx="6446026" cy="127375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DBF1A759-A845-4039-8922-C5A5D1801BF8}"/>
              </a:ext>
            </a:extLst>
          </p:cNvPr>
          <p:cNvSpPr/>
          <p:nvPr/>
        </p:nvSpPr>
        <p:spPr>
          <a:xfrm>
            <a:off x="398911" y="2445051"/>
            <a:ext cx="6446026" cy="32955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a:extLst>
              <a:ext uri="{FF2B5EF4-FFF2-40B4-BE49-F238E27FC236}">
                <a16:creationId xmlns:a16="http://schemas.microsoft.com/office/drawing/2014/main" id="{1A1163D5-C2A9-4D67-B3E7-77B25F43641D}"/>
              </a:ext>
            </a:extLst>
          </p:cNvPr>
          <p:cNvSpPr/>
          <p:nvPr/>
        </p:nvSpPr>
        <p:spPr>
          <a:xfrm>
            <a:off x="6844937" y="1158196"/>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a:extLst>
              <a:ext uri="{FF2B5EF4-FFF2-40B4-BE49-F238E27FC236}">
                <a16:creationId xmlns:a16="http://schemas.microsoft.com/office/drawing/2014/main" id="{9F5E86C3-05E7-42C9-B85C-6E45438C417B}"/>
              </a:ext>
            </a:extLst>
          </p:cNvPr>
          <p:cNvSpPr/>
          <p:nvPr/>
        </p:nvSpPr>
        <p:spPr>
          <a:xfrm>
            <a:off x="6852906" y="3444701"/>
            <a:ext cx="4894130" cy="2295924"/>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a:extLst>
              <a:ext uri="{FF2B5EF4-FFF2-40B4-BE49-F238E27FC236}">
                <a16:creationId xmlns:a16="http://schemas.microsoft.com/office/drawing/2014/main" id="{E2256D1A-4429-4D65-BABD-F79FD0414FEA}"/>
              </a:ext>
            </a:extLst>
          </p:cNvPr>
          <p:cNvSpPr/>
          <p:nvPr/>
        </p:nvSpPr>
        <p:spPr>
          <a:xfrm>
            <a:off x="415467" y="1173713"/>
            <a:ext cx="904419" cy="12705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Rectangle 38">
            <a:extLst>
              <a:ext uri="{FF2B5EF4-FFF2-40B4-BE49-F238E27FC236}">
                <a16:creationId xmlns:a16="http://schemas.microsoft.com/office/drawing/2014/main" id="{672B32CF-518B-4BB2-BCDB-AEDD6EC31125}"/>
              </a:ext>
            </a:extLst>
          </p:cNvPr>
          <p:cNvSpPr/>
          <p:nvPr/>
        </p:nvSpPr>
        <p:spPr>
          <a:xfrm>
            <a:off x="402142" y="2447765"/>
            <a:ext cx="904419" cy="3303027"/>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Rectangle 39">
            <a:extLst>
              <a:ext uri="{FF2B5EF4-FFF2-40B4-BE49-F238E27FC236}">
                <a16:creationId xmlns:a16="http://schemas.microsoft.com/office/drawing/2014/main" id="{273CB9D0-8781-4656-9A91-E89A6A9457C9}"/>
              </a:ext>
            </a:extLst>
          </p:cNvPr>
          <p:cNvSpPr/>
          <p:nvPr/>
        </p:nvSpPr>
        <p:spPr>
          <a:xfrm>
            <a:off x="402141" y="5750791"/>
            <a:ext cx="11336925" cy="1126352"/>
          </a:xfrm>
          <a:prstGeom prst="rect">
            <a:avLst/>
          </a:prstGeom>
          <a:noFill/>
          <a:ln>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42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621766" y="2509886"/>
            <a:ext cx="721204" cy="8816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der Neutral User - Account Icon Png Clipart - Full Size Clipart  (#154296) - PinClipart">
            <a:extLst>
              <a:ext uri="{FF2B5EF4-FFF2-40B4-BE49-F238E27FC236}">
                <a16:creationId xmlns:a16="http://schemas.microsoft.com/office/drawing/2014/main" id="{05DFFEC6-B854-4C96-AA56-C870A2982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48" y="1334044"/>
            <a:ext cx="669676" cy="78979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B2C1108-7DC4-4C1C-A5D3-E0E182739995}"/>
              </a:ext>
            </a:extLst>
          </p:cNvPr>
          <p:cNvSpPr txBox="1"/>
          <p:nvPr/>
        </p:nvSpPr>
        <p:spPr>
          <a:xfrm>
            <a:off x="1278239" y="1404770"/>
            <a:ext cx="1360613" cy="369332"/>
          </a:xfrm>
          <a:prstGeom prst="rect">
            <a:avLst/>
          </a:prstGeom>
          <a:noFill/>
        </p:spPr>
        <p:txBody>
          <a:bodyPr wrap="square" rtlCol="0">
            <a:spAutoFit/>
          </a:bodyPr>
          <a:lstStyle/>
          <a:p>
            <a:r>
              <a:rPr lang="en-CA" u="sng" dirty="0"/>
              <a:t>Name:</a:t>
            </a:r>
          </a:p>
        </p:txBody>
      </p:sp>
      <p:sp>
        <p:nvSpPr>
          <p:cNvPr id="32" name="TextBox 31">
            <a:extLst>
              <a:ext uri="{FF2B5EF4-FFF2-40B4-BE49-F238E27FC236}">
                <a16:creationId xmlns:a16="http://schemas.microsoft.com/office/drawing/2014/main" id="{EDB15FB5-A49F-491C-85A1-AC7C4B918917}"/>
              </a:ext>
            </a:extLst>
          </p:cNvPr>
          <p:cNvSpPr txBox="1"/>
          <p:nvPr/>
        </p:nvSpPr>
        <p:spPr>
          <a:xfrm>
            <a:off x="1350212" y="1808875"/>
            <a:ext cx="5786437" cy="523220"/>
          </a:xfrm>
          <a:prstGeom prst="rect">
            <a:avLst/>
          </a:prstGeom>
          <a:noFill/>
        </p:spPr>
        <p:txBody>
          <a:bodyPr wrap="square" rtlCol="0">
            <a:spAutoFit/>
          </a:bodyPr>
          <a:lstStyle/>
          <a:p>
            <a:pPr marL="285750" indent="-285750">
              <a:buFont typeface="Arial" panose="020B0604020202020204" pitchFamily="34" charset="0"/>
              <a:buChar char="•"/>
            </a:pPr>
            <a:r>
              <a:rPr lang="en-CA" sz="1400" dirty="0"/>
              <a:t>Revealed at the end of the game to determine the bonus prize winner</a:t>
            </a:r>
          </a:p>
          <a:p>
            <a:pPr marL="285750" indent="-285750">
              <a:buFont typeface="Arial" panose="020B0604020202020204" pitchFamily="34" charset="0"/>
              <a:buChar char="•"/>
            </a:pPr>
            <a:r>
              <a:rPr lang="en-CA" sz="1400" dirty="0"/>
              <a:t>Please use your real name, i</a:t>
            </a:r>
            <a:r>
              <a:rPr lang="en-CA" sz="1400" dirty="0">
                <a:sym typeface="Wingdings" panose="05000000000000000000" pitchFamily="2" charset="2"/>
              </a:rPr>
              <a:t>t helps troubleshoot connection issues </a:t>
            </a:r>
            <a:endParaRPr lang="en-CA" sz="1400" dirty="0"/>
          </a:p>
        </p:txBody>
      </p:sp>
      <p:sp>
        <p:nvSpPr>
          <p:cNvPr id="33" name="TextBox 32">
            <a:extLst>
              <a:ext uri="{FF2B5EF4-FFF2-40B4-BE49-F238E27FC236}">
                <a16:creationId xmlns:a16="http://schemas.microsoft.com/office/drawing/2014/main" id="{574F9061-5C5B-46CF-8A38-AFD7EB33546F}"/>
              </a:ext>
            </a:extLst>
          </p:cNvPr>
          <p:cNvSpPr txBox="1"/>
          <p:nvPr/>
        </p:nvSpPr>
        <p:spPr>
          <a:xfrm>
            <a:off x="1388507" y="2492097"/>
            <a:ext cx="1360613" cy="369332"/>
          </a:xfrm>
          <a:prstGeom prst="rect">
            <a:avLst/>
          </a:prstGeom>
          <a:noFill/>
        </p:spPr>
        <p:txBody>
          <a:bodyPr wrap="square" rtlCol="0">
            <a:spAutoFit/>
          </a:bodyPr>
          <a:lstStyle/>
          <a:p>
            <a:r>
              <a:rPr lang="en-CA" u="sng" dirty="0"/>
              <a:t>Alias:</a:t>
            </a:r>
          </a:p>
        </p:txBody>
      </p:sp>
      <p:sp>
        <p:nvSpPr>
          <p:cNvPr id="16" name="Rectangle 15">
            <a:extLst>
              <a:ext uri="{FF2B5EF4-FFF2-40B4-BE49-F238E27FC236}">
                <a16:creationId xmlns:a16="http://schemas.microsoft.com/office/drawing/2014/main" id="{24B3B039-F8E8-4748-B9D9-2D6224D30B7E}"/>
              </a:ext>
            </a:extLst>
          </p:cNvPr>
          <p:cNvSpPr/>
          <p:nvPr/>
        </p:nvSpPr>
        <p:spPr>
          <a:xfrm>
            <a:off x="2167591" y="1474413"/>
            <a:ext cx="2537102"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a:extLst>
              <a:ext uri="{FF2B5EF4-FFF2-40B4-BE49-F238E27FC236}">
                <a16:creationId xmlns:a16="http://schemas.microsoft.com/office/drawing/2014/main" id="{7B5B8761-9620-4081-A410-AE4188773143}"/>
              </a:ext>
            </a:extLst>
          </p:cNvPr>
          <p:cNvSpPr/>
          <p:nvPr/>
        </p:nvSpPr>
        <p:spPr>
          <a:xfrm>
            <a:off x="2103261" y="2539059"/>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TextBox 34">
            <a:extLst>
              <a:ext uri="{FF2B5EF4-FFF2-40B4-BE49-F238E27FC236}">
                <a16:creationId xmlns:a16="http://schemas.microsoft.com/office/drawing/2014/main" id="{01DEE7C4-848B-47C9-B443-BFE1D1B87A98}"/>
              </a:ext>
            </a:extLst>
          </p:cNvPr>
          <p:cNvSpPr txBox="1"/>
          <p:nvPr/>
        </p:nvSpPr>
        <p:spPr>
          <a:xfrm>
            <a:off x="1674096" y="2884022"/>
            <a:ext cx="6657976" cy="307777"/>
          </a:xfrm>
          <a:prstGeom prst="rect">
            <a:avLst/>
          </a:prstGeom>
          <a:noFill/>
        </p:spPr>
        <p:txBody>
          <a:bodyPr wrap="square" rtlCol="0">
            <a:spAutoFit/>
          </a:bodyPr>
          <a:lstStyle/>
          <a:p>
            <a:pPr marL="285750" indent="-285750">
              <a:buFont typeface="Arial" panose="020B0604020202020204" pitchFamily="34" charset="0"/>
              <a:buChar char="•"/>
            </a:pPr>
            <a:r>
              <a:rPr lang="en-CA" sz="1400" dirty="0"/>
              <a:t>Enter your own or pick from the bank below:</a:t>
            </a:r>
          </a:p>
        </p:txBody>
      </p:sp>
      <p:graphicFrame>
        <p:nvGraphicFramePr>
          <p:cNvPr id="17" name="Table 18">
            <a:extLst>
              <a:ext uri="{FF2B5EF4-FFF2-40B4-BE49-F238E27FC236}">
                <a16:creationId xmlns:a16="http://schemas.microsoft.com/office/drawing/2014/main" id="{16FC99F1-E073-4CD8-A2A8-B42127DA1D2B}"/>
              </a:ext>
            </a:extLst>
          </p:cNvPr>
          <p:cNvGraphicFramePr>
            <a:graphicFrameLocks noGrp="1"/>
          </p:cNvGraphicFramePr>
          <p:nvPr/>
        </p:nvGraphicFramePr>
        <p:xfrm>
          <a:off x="1693431" y="3354332"/>
          <a:ext cx="4746568" cy="1260000"/>
        </p:xfrm>
        <a:graphic>
          <a:graphicData uri="http://schemas.openxmlformats.org/drawingml/2006/table">
            <a:tbl>
              <a:tblPr firstRow="1" bandRow="1">
                <a:tableStyleId>{2D5ABB26-0587-4C30-8999-92F81FD0307C}</a:tableStyleId>
              </a:tblPr>
              <a:tblGrid>
                <a:gridCol w="4746568">
                  <a:extLst>
                    <a:ext uri="{9D8B030D-6E8A-4147-A177-3AD203B41FA5}">
                      <a16:colId xmlns:a16="http://schemas.microsoft.com/office/drawing/2014/main" val="4120907965"/>
                    </a:ext>
                  </a:extLst>
                </a:gridCol>
              </a:tblGrid>
              <a:tr h="252000">
                <a:tc>
                  <a:txBody>
                    <a:bodyPr/>
                    <a:lstStyle/>
                    <a:p>
                      <a:r>
                        <a:rPr lang="en-CA" sz="900" dirty="0"/>
                        <a:t>Lord </a:t>
                      </a:r>
                      <a:r>
                        <a:rPr lang="en-CA" sz="900" dirty="0" err="1"/>
                        <a:t>Farquad</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2066384"/>
                  </a:ext>
                </a:extLst>
              </a:tr>
              <a:tr h="252000">
                <a:tc>
                  <a:txBody>
                    <a:bodyPr/>
                    <a:lstStyle/>
                    <a:p>
                      <a:r>
                        <a:rPr lang="en-CA" sz="900" dirty="0"/>
                        <a:t>Darth Evader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72381"/>
                  </a:ext>
                </a:extLst>
              </a:tr>
              <a:tr h="252000">
                <a:tc>
                  <a:txBody>
                    <a:bodyPr/>
                    <a:lstStyle/>
                    <a:p>
                      <a:r>
                        <a:rPr lang="en-CA" sz="900" dirty="0" err="1"/>
                        <a:t>Dumking</a:t>
                      </a:r>
                      <a:r>
                        <a:rPr lang="en-CA" sz="900" dirty="0"/>
                        <a:t> </a:t>
                      </a:r>
                      <a:r>
                        <a:rPr lang="en-CA" sz="900" dirty="0" err="1"/>
                        <a:t>aeffeaf</a:t>
                      </a:r>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379730"/>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6541859"/>
                  </a:ext>
                </a:extLst>
              </a:tr>
              <a:tr h="252000">
                <a:tc>
                  <a:txBody>
                    <a:bodyPr/>
                    <a:lstStyle/>
                    <a:p>
                      <a:endParaRPr lang="en-CA" sz="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875706"/>
                  </a:ext>
                </a:extLst>
              </a:tr>
            </a:tbl>
          </a:graphicData>
        </a:graphic>
      </p:graphicFrame>
      <p:pic>
        <p:nvPicPr>
          <p:cNvPr id="37" name="Picture 36">
            <a:extLst>
              <a:ext uri="{FF2B5EF4-FFF2-40B4-BE49-F238E27FC236}">
                <a16:creationId xmlns:a16="http://schemas.microsoft.com/office/drawing/2014/main" id="{A4BA6B73-2A82-48CD-B343-DAAF20C75B7E}"/>
              </a:ext>
            </a:extLst>
          </p:cNvPr>
          <p:cNvPicPr>
            <a:picLocks noChangeAspect="1"/>
          </p:cNvPicPr>
          <p:nvPr/>
        </p:nvPicPr>
        <p:blipFill rotWithShape="1">
          <a:blip r:embed="rId4"/>
          <a:srcRect r="50543" b="33355"/>
          <a:stretch/>
        </p:blipFill>
        <p:spPr>
          <a:xfrm rot="5400000">
            <a:off x="7683077" y="1480543"/>
            <a:ext cx="1208572" cy="1694372"/>
          </a:xfrm>
          <a:prstGeom prst="rect">
            <a:avLst/>
          </a:prstGeom>
        </p:spPr>
      </p:pic>
      <p:sp>
        <p:nvSpPr>
          <p:cNvPr id="41" name="TextBox 40">
            <a:extLst>
              <a:ext uri="{FF2B5EF4-FFF2-40B4-BE49-F238E27FC236}">
                <a16:creationId xmlns:a16="http://schemas.microsoft.com/office/drawing/2014/main" id="{D91E4926-C9C1-443C-A962-C10CE8E0976F}"/>
              </a:ext>
            </a:extLst>
          </p:cNvPr>
          <p:cNvSpPr txBox="1"/>
          <p:nvPr/>
        </p:nvSpPr>
        <p:spPr>
          <a:xfrm>
            <a:off x="7495994" y="2009202"/>
            <a:ext cx="847188"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2" name="Rectangle 41">
            <a:extLst>
              <a:ext uri="{FF2B5EF4-FFF2-40B4-BE49-F238E27FC236}">
                <a16:creationId xmlns:a16="http://schemas.microsoft.com/office/drawing/2014/main" id="{C5DC60F2-D9F9-4B3E-ACEB-8068D5EDDD5F}"/>
              </a:ext>
            </a:extLst>
          </p:cNvPr>
          <p:cNvSpPr/>
          <p:nvPr/>
        </p:nvSpPr>
        <p:spPr>
          <a:xfrm>
            <a:off x="8996168" y="2444216"/>
            <a:ext cx="888317" cy="46509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a:extLst>
              <a:ext uri="{FF2B5EF4-FFF2-40B4-BE49-F238E27FC236}">
                <a16:creationId xmlns:a16="http://schemas.microsoft.com/office/drawing/2014/main" id="{8F8C912D-DFF3-4A5C-AD70-706E6789324F}"/>
              </a:ext>
            </a:extLst>
          </p:cNvPr>
          <p:cNvSpPr txBox="1"/>
          <p:nvPr/>
        </p:nvSpPr>
        <p:spPr>
          <a:xfrm>
            <a:off x="4510186" y="5707646"/>
            <a:ext cx="2236312" cy="369332"/>
          </a:xfrm>
          <a:prstGeom prst="rect">
            <a:avLst/>
          </a:prstGeom>
          <a:solidFill>
            <a:srgbClr val="92D050"/>
          </a:solidFill>
          <a:ln w="19050">
            <a:solidFill>
              <a:schemeClr val="tx1"/>
            </a:solidFill>
          </a:ln>
        </p:spPr>
        <p:txBody>
          <a:bodyPr wrap="square" rtlCol="0">
            <a:spAutoFit/>
          </a:bodyPr>
          <a:lstStyle/>
          <a:p>
            <a:pPr algn="ctr"/>
            <a:r>
              <a:rPr lang="en-CA" dirty="0"/>
              <a:t>Locked In</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46533" y="353943"/>
            <a:ext cx="2189353" cy="584775"/>
          </a:xfrm>
          <a:prstGeom prst="rect">
            <a:avLst/>
          </a:prstGeom>
          <a:noFill/>
        </p:spPr>
        <p:txBody>
          <a:bodyPr wrap="square" rtlCol="0">
            <a:spAutoFit/>
          </a:bodyPr>
          <a:lstStyle/>
          <a:p>
            <a:r>
              <a:rPr lang="en-CA" sz="3200" u="sng" dirty="0"/>
              <a:t>Lobby</a:t>
            </a:r>
          </a:p>
        </p:txBody>
      </p:sp>
      <p:sp>
        <p:nvSpPr>
          <p:cNvPr id="23" name="TextBox 22">
            <a:extLst>
              <a:ext uri="{FF2B5EF4-FFF2-40B4-BE49-F238E27FC236}">
                <a16:creationId xmlns:a16="http://schemas.microsoft.com/office/drawing/2014/main" id="{E91AF75B-AA51-443D-AEA8-747DEBAA5F8F}"/>
              </a:ext>
            </a:extLst>
          </p:cNvPr>
          <p:cNvSpPr txBox="1"/>
          <p:nvPr/>
        </p:nvSpPr>
        <p:spPr>
          <a:xfrm>
            <a:off x="7353430" y="1311559"/>
            <a:ext cx="1360613" cy="369332"/>
          </a:xfrm>
          <a:prstGeom prst="rect">
            <a:avLst/>
          </a:prstGeom>
          <a:noFill/>
        </p:spPr>
        <p:txBody>
          <a:bodyPr wrap="square" rtlCol="0">
            <a:spAutoFit/>
          </a:bodyPr>
          <a:lstStyle/>
          <a:p>
            <a:r>
              <a:rPr lang="en-CA" u="sng" dirty="0"/>
              <a:t>Colour:</a:t>
            </a:r>
          </a:p>
        </p:txBody>
      </p:sp>
      <p:pic>
        <p:nvPicPr>
          <p:cNvPr id="24" name="Picture 23">
            <a:extLst>
              <a:ext uri="{FF2B5EF4-FFF2-40B4-BE49-F238E27FC236}">
                <a16:creationId xmlns:a16="http://schemas.microsoft.com/office/drawing/2014/main" id="{A34D8CE6-1DE6-4FD9-AC2E-3806D45551F1}"/>
              </a:ext>
            </a:extLst>
          </p:cNvPr>
          <p:cNvPicPr>
            <a:picLocks noChangeAspect="1"/>
          </p:cNvPicPr>
          <p:nvPr/>
        </p:nvPicPr>
        <p:blipFill rotWithShape="1">
          <a:blip r:embed="rId4"/>
          <a:srcRect l="49285" r="11994" b="33355"/>
          <a:stretch/>
        </p:blipFill>
        <p:spPr>
          <a:xfrm rot="5400000">
            <a:off x="9297033" y="1497189"/>
            <a:ext cx="1140548" cy="1694373"/>
          </a:xfrm>
          <a:prstGeom prst="rect">
            <a:avLst/>
          </a:prstGeom>
        </p:spPr>
      </p:pic>
      <p:sp>
        <p:nvSpPr>
          <p:cNvPr id="48" name="TextBox 47">
            <a:extLst>
              <a:ext uri="{FF2B5EF4-FFF2-40B4-BE49-F238E27FC236}">
                <a16:creationId xmlns:a16="http://schemas.microsoft.com/office/drawing/2014/main" id="{4C617594-CAA5-4D7F-BB14-4610BACD4064}"/>
              </a:ext>
            </a:extLst>
          </p:cNvPr>
          <p:cNvSpPr txBox="1"/>
          <p:nvPr/>
        </p:nvSpPr>
        <p:spPr>
          <a:xfrm>
            <a:off x="9914809" y="2074884"/>
            <a:ext cx="857691" cy="369332"/>
          </a:xfrm>
          <a:prstGeom prst="rect">
            <a:avLst/>
          </a:prstGeom>
          <a:solidFill>
            <a:schemeClr val="bg1">
              <a:lumMod val="85000"/>
            </a:schemeClr>
          </a:solidFill>
        </p:spPr>
        <p:txBody>
          <a:bodyPr wrap="square" rtlCol="0">
            <a:spAutoFit/>
          </a:bodyPr>
          <a:lstStyle/>
          <a:p>
            <a:pPr algn="ctr"/>
            <a:r>
              <a:rPr lang="en-CA" dirty="0"/>
              <a:t>Taken</a:t>
            </a:r>
          </a:p>
        </p:txBody>
      </p:sp>
      <p:sp>
        <p:nvSpPr>
          <p:cNvPr id="25" name="TextBox 24">
            <a:extLst>
              <a:ext uri="{FF2B5EF4-FFF2-40B4-BE49-F238E27FC236}">
                <a16:creationId xmlns:a16="http://schemas.microsoft.com/office/drawing/2014/main" id="{E06A908A-3E87-46AB-A8BB-AC9D360E9EB8}"/>
              </a:ext>
            </a:extLst>
          </p:cNvPr>
          <p:cNvSpPr txBox="1"/>
          <p:nvPr/>
        </p:nvSpPr>
        <p:spPr>
          <a:xfrm>
            <a:off x="7504038" y="3191692"/>
            <a:ext cx="1360613" cy="369332"/>
          </a:xfrm>
          <a:prstGeom prst="rect">
            <a:avLst/>
          </a:prstGeom>
          <a:noFill/>
        </p:spPr>
        <p:txBody>
          <a:bodyPr wrap="square" rtlCol="0">
            <a:spAutoFit/>
          </a:bodyPr>
          <a:lstStyle/>
          <a:p>
            <a:r>
              <a:rPr lang="en-CA" u="sng" dirty="0"/>
              <a:t>Fleet:</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nvGraphicFramePr>
        <p:xfrm>
          <a:off x="7681611" y="3755504"/>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2829134942"/>
              </p:ext>
            </p:extLst>
          </p:nvPr>
        </p:nvGraphicFramePr>
        <p:xfrm>
          <a:off x="9655098" y="3797115"/>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8239888" y="5069187"/>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36" name="TextBox 35">
            <a:extLst>
              <a:ext uri="{FF2B5EF4-FFF2-40B4-BE49-F238E27FC236}">
                <a16:creationId xmlns:a16="http://schemas.microsoft.com/office/drawing/2014/main" id="{B6EEA2D8-9A11-4C8C-9B68-8D9664FAD35D}"/>
              </a:ext>
            </a:extLst>
          </p:cNvPr>
          <p:cNvSpPr txBox="1"/>
          <p:nvPr/>
        </p:nvSpPr>
        <p:spPr>
          <a:xfrm>
            <a:off x="4738791" y="6095106"/>
            <a:ext cx="1779102"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I changed my mind</a:t>
            </a:r>
          </a:p>
        </p:txBody>
      </p:sp>
      <p:sp>
        <p:nvSpPr>
          <p:cNvPr id="38" name="TextBox 37">
            <a:extLst>
              <a:ext uri="{FF2B5EF4-FFF2-40B4-BE49-F238E27FC236}">
                <a16:creationId xmlns:a16="http://schemas.microsoft.com/office/drawing/2014/main" id="{6BF257DE-9ADF-451D-8932-E1498ED32EC5}"/>
              </a:ext>
            </a:extLst>
          </p:cNvPr>
          <p:cNvSpPr txBox="1"/>
          <p:nvPr/>
        </p:nvSpPr>
        <p:spPr>
          <a:xfrm>
            <a:off x="10296404" y="5142873"/>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pic>
        <p:nvPicPr>
          <p:cNvPr id="30" name="Picture 29">
            <a:extLst>
              <a:ext uri="{FF2B5EF4-FFF2-40B4-BE49-F238E27FC236}">
                <a16:creationId xmlns:a16="http://schemas.microsoft.com/office/drawing/2014/main" id="{7ED75531-5545-4A41-9FED-E2FE3693FF0B}"/>
              </a:ext>
            </a:extLst>
          </p:cNvPr>
          <p:cNvPicPr>
            <a:picLocks noChangeAspect="1"/>
          </p:cNvPicPr>
          <p:nvPr/>
        </p:nvPicPr>
        <p:blipFill>
          <a:blip r:embed="rId5"/>
          <a:stretch>
            <a:fillRect/>
          </a:stretch>
        </p:blipFill>
        <p:spPr>
          <a:xfrm>
            <a:off x="6758698" y="3166446"/>
            <a:ext cx="812488" cy="695435"/>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571BB738-BB6F-4DC3-9527-13655BDC75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4441" y="1226053"/>
            <a:ext cx="660443" cy="660443"/>
          </a:xfrm>
          <a:prstGeom prst="rect">
            <a:avLst/>
          </a:prstGeom>
        </p:spPr>
      </p:pic>
      <p:pic>
        <p:nvPicPr>
          <p:cNvPr id="39" name="Picture 38">
            <a:extLst>
              <a:ext uri="{FF2B5EF4-FFF2-40B4-BE49-F238E27FC236}">
                <a16:creationId xmlns:a16="http://schemas.microsoft.com/office/drawing/2014/main" id="{45E9CA86-8D41-4F24-894B-37ACC45C2A4B}"/>
              </a:ext>
            </a:extLst>
          </p:cNvPr>
          <p:cNvPicPr>
            <a:picLocks noChangeAspect="1"/>
          </p:cNvPicPr>
          <p:nvPr/>
        </p:nvPicPr>
        <p:blipFill rotWithShape="1">
          <a:blip r:embed="rId4"/>
          <a:srcRect l="49285" r="11994" b="33355"/>
          <a:stretch/>
        </p:blipFill>
        <p:spPr>
          <a:xfrm rot="5400000">
            <a:off x="10905051" y="1531348"/>
            <a:ext cx="1140548" cy="1694373"/>
          </a:xfrm>
          <a:prstGeom prst="rect">
            <a:avLst/>
          </a:prstGeom>
        </p:spPr>
      </p:pic>
      <p:sp>
        <p:nvSpPr>
          <p:cNvPr id="49" name="TextBox 48">
            <a:extLst>
              <a:ext uri="{FF2B5EF4-FFF2-40B4-BE49-F238E27FC236}">
                <a16:creationId xmlns:a16="http://schemas.microsoft.com/office/drawing/2014/main" id="{D8DFA3F4-475A-4F08-B85E-5D2C8D6CE3D2}"/>
              </a:ext>
            </a:extLst>
          </p:cNvPr>
          <p:cNvSpPr txBox="1"/>
          <p:nvPr/>
        </p:nvSpPr>
        <p:spPr>
          <a:xfrm>
            <a:off x="11316188" y="2609231"/>
            <a:ext cx="811824" cy="369332"/>
          </a:xfrm>
          <a:prstGeom prst="rect">
            <a:avLst/>
          </a:prstGeom>
          <a:solidFill>
            <a:schemeClr val="bg1">
              <a:lumMod val="85000"/>
            </a:schemeClr>
          </a:solidFill>
        </p:spPr>
        <p:txBody>
          <a:bodyPr wrap="square" rtlCol="0">
            <a:spAutoFit/>
          </a:bodyPr>
          <a:lstStyle/>
          <a:p>
            <a:pPr algn="ctr"/>
            <a:r>
              <a:rPr lang="en-CA" dirty="0"/>
              <a:t>Taken</a:t>
            </a:r>
          </a:p>
        </p:txBody>
      </p:sp>
      <p:sp>
        <p:nvSpPr>
          <p:cNvPr id="40" name="TextBox 39">
            <a:extLst>
              <a:ext uri="{FF2B5EF4-FFF2-40B4-BE49-F238E27FC236}">
                <a16:creationId xmlns:a16="http://schemas.microsoft.com/office/drawing/2014/main" id="{BFA7D4DB-0AA7-44EC-8CA7-7E4AF8C7D458}"/>
              </a:ext>
            </a:extLst>
          </p:cNvPr>
          <p:cNvSpPr txBox="1"/>
          <p:nvPr/>
        </p:nvSpPr>
        <p:spPr>
          <a:xfrm>
            <a:off x="3436142" y="6246201"/>
            <a:ext cx="5138563" cy="584775"/>
          </a:xfrm>
          <a:prstGeom prst="rect">
            <a:avLst/>
          </a:prstGeom>
          <a:noFill/>
        </p:spPr>
        <p:txBody>
          <a:bodyPr wrap="square" rtlCol="0">
            <a:spAutoFit/>
          </a:bodyPr>
          <a:lstStyle/>
          <a:p>
            <a:r>
              <a:rPr lang="en-CA" sz="3200" dirty="0"/>
              <a:t>5 players are ready to start</a:t>
            </a:r>
          </a:p>
        </p:txBody>
      </p:sp>
    </p:spTree>
    <p:extLst>
      <p:ext uri="{BB962C8B-B14F-4D97-AF65-F5344CB8AC3E}">
        <p14:creationId xmlns:p14="http://schemas.microsoft.com/office/powerpoint/2010/main" val="207576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94ACC5-19E8-4F46-AF55-0C3D1D8B591A}"/>
              </a:ext>
            </a:extLst>
          </p:cNvPr>
          <p:cNvPicPr>
            <a:picLocks noChangeAspect="1"/>
          </p:cNvPicPr>
          <p:nvPr/>
        </p:nvPicPr>
        <p:blipFill>
          <a:blip r:embed="rId2"/>
          <a:stretch>
            <a:fillRect/>
          </a:stretch>
        </p:blipFill>
        <p:spPr>
          <a:xfrm>
            <a:off x="4960621" y="1213473"/>
            <a:ext cx="1646242" cy="1251349"/>
          </a:xfrm>
          <a:prstGeom prst="rect">
            <a:avLst/>
          </a:prstGeom>
        </p:spPr>
      </p:pic>
      <p:pic>
        <p:nvPicPr>
          <p:cNvPr id="9" name="Picture 8">
            <a:extLst>
              <a:ext uri="{FF2B5EF4-FFF2-40B4-BE49-F238E27FC236}">
                <a16:creationId xmlns:a16="http://schemas.microsoft.com/office/drawing/2014/main" id="{C5C3D719-4CF4-4DD2-88DB-F150166A861B}"/>
              </a:ext>
            </a:extLst>
          </p:cNvPr>
          <p:cNvPicPr>
            <a:picLocks noChangeAspect="1"/>
          </p:cNvPicPr>
          <p:nvPr/>
        </p:nvPicPr>
        <p:blipFill>
          <a:blip r:embed="rId3"/>
          <a:stretch>
            <a:fillRect/>
          </a:stretch>
        </p:blipFill>
        <p:spPr>
          <a:xfrm>
            <a:off x="7608247" y="952865"/>
            <a:ext cx="1646242" cy="1511957"/>
          </a:xfrm>
          <a:prstGeom prst="rect">
            <a:avLst/>
          </a:prstGeom>
        </p:spPr>
      </p:pic>
      <p:pic>
        <p:nvPicPr>
          <p:cNvPr id="11" name="Picture 10">
            <a:extLst>
              <a:ext uri="{FF2B5EF4-FFF2-40B4-BE49-F238E27FC236}">
                <a16:creationId xmlns:a16="http://schemas.microsoft.com/office/drawing/2014/main" id="{7311D5AF-B03E-4C13-A2F9-5074B19D4FBA}"/>
              </a:ext>
            </a:extLst>
          </p:cNvPr>
          <p:cNvPicPr>
            <a:picLocks noChangeAspect="1"/>
          </p:cNvPicPr>
          <p:nvPr/>
        </p:nvPicPr>
        <p:blipFill>
          <a:blip r:embed="rId4"/>
          <a:stretch>
            <a:fillRect/>
          </a:stretch>
        </p:blipFill>
        <p:spPr>
          <a:xfrm>
            <a:off x="5180025" y="3656283"/>
            <a:ext cx="1207434" cy="1126070"/>
          </a:xfrm>
          <a:prstGeom prst="rect">
            <a:avLst/>
          </a:prstGeom>
        </p:spPr>
      </p:pic>
      <p:pic>
        <p:nvPicPr>
          <p:cNvPr id="15" name="Picture 14">
            <a:extLst>
              <a:ext uri="{FF2B5EF4-FFF2-40B4-BE49-F238E27FC236}">
                <a16:creationId xmlns:a16="http://schemas.microsoft.com/office/drawing/2014/main" id="{4DEA1102-905F-4855-BFE5-0767D5C06399}"/>
              </a:ext>
            </a:extLst>
          </p:cNvPr>
          <p:cNvPicPr>
            <a:picLocks noChangeAspect="1"/>
          </p:cNvPicPr>
          <p:nvPr/>
        </p:nvPicPr>
        <p:blipFill>
          <a:blip r:embed="rId5"/>
          <a:stretch>
            <a:fillRect/>
          </a:stretch>
        </p:blipFill>
        <p:spPr>
          <a:xfrm>
            <a:off x="2218074" y="1346695"/>
            <a:ext cx="1741163" cy="1118127"/>
          </a:xfrm>
          <a:prstGeom prst="rect">
            <a:avLst/>
          </a:prstGeom>
        </p:spPr>
      </p:pic>
      <p:pic>
        <p:nvPicPr>
          <p:cNvPr id="17" name="Picture 16">
            <a:extLst>
              <a:ext uri="{FF2B5EF4-FFF2-40B4-BE49-F238E27FC236}">
                <a16:creationId xmlns:a16="http://schemas.microsoft.com/office/drawing/2014/main" id="{32504109-E47E-48C2-83FF-C525D9E8EAF0}"/>
              </a:ext>
            </a:extLst>
          </p:cNvPr>
          <p:cNvPicPr>
            <a:picLocks noChangeAspect="1"/>
          </p:cNvPicPr>
          <p:nvPr/>
        </p:nvPicPr>
        <p:blipFill>
          <a:blip r:embed="rId6"/>
          <a:stretch>
            <a:fillRect/>
          </a:stretch>
        </p:blipFill>
        <p:spPr>
          <a:xfrm>
            <a:off x="9842389" y="756218"/>
            <a:ext cx="1962150" cy="1679468"/>
          </a:xfrm>
          <a:prstGeom prst="rect">
            <a:avLst/>
          </a:prstGeom>
        </p:spPr>
      </p:pic>
    </p:spTree>
    <p:extLst>
      <p:ext uri="{BB962C8B-B14F-4D97-AF65-F5344CB8AC3E}">
        <p14:creationId xmlns:p14="http://schemas.microsoft.com/office/powerpoint/2010/main" val="1418818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5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REJOIN </a:t>
            </a:r>
          </a:p>
        </p:txBody>
      </p:sp>
    </p:spTree>
    <p:extLst>
      <p:ext uri="{BB962C8B-B14F-4D97-AF65-F5344CB8AC3E}">
        <p14:creationId xmlns:p14="http://schemas.microsoft.com/office/powerpoint/2010/main" val="2646668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1D421-DC16-4D2A-93D0-9B3B52662EA7}"/>
              </a:ext>
            </a:extLst>
          </p:cNvPr>
          <p:cNvPicPr>
            <a:picLocks noChangeAspect="1"/>
          </p:cNvPicPr>
          <p:nvPr/>
        </p:nvPicPr>
        <p:blipFill>
          <a:blip r:embed="rId2"/>
          <a:stretch>
            <a:fillRect/>
          </a:stretch>
        </p:blipFill>
        <p:spPr>
          <a:xfrm>
            <a:off x="7033874" y="1123950"/>
            <a:ext cx="4848902" cy="1105054"/>
          </a:xfrm>
          <a:prstGeom prst="rect">
            <a:avLst/>
          </a:prstGeom>
        </p:spPr>
      </p:pic>
      <p:pic>
        <p:nvPicPr>
          <p:cNvPr id="7" name="Picture 6" descr="A picture containing tower, light, web, lone&#10;&#10;Description automatically generated">
            <a:extLst>
              <a:ext uri="{FF2B5EF4-FFF2-40B4-BE49-F238E27FC236}">
                <a16:creationId xmlns:a16="http://schemas.microsoft.com/office/drawing/2014/main" id="{85BD25CE-4907-486D-B96E-DD451CA109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46" y="1712155"/>
            <a:ext cx="795415" cy="795415"/>
          </a:xfrm>
          <a:prstGeom prst="rect">
            <a:avLst/>
          </a:prstGeom>
        </p:spPr>
      </p:pic>
      <p:sp>
        <p:nvSpPr>
          <p:cNvPr id="8" name="Rectangle 7">
            <a:extLst>
              <a:ext uri="{FF2B5EF4-FFF2-40B4-BE49-F238E27FC236}">
                <a16:creationId xmlns:a16="http://schemas.microsoft.com/office/drawing/2014/main" id="{DD4757A5-AEDD-46EC-8363-BD05292D4910}"/>
              </a:ext>
            </a:extLst>
          </p:cNvPr>
          <p:cNvSpPr/>
          <p:nvPr/>
        </p:nvSpPr>
        <p:spPr>
          <a:xfrm>
            <a:off x="1390649" y="1123950"/>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2F13FFBE-F33E-448B-9135-6AB1489A01BC}"/>
              </a:ext>
            </a:extLst>
          </p:cNvPr>
          <p:cNvSpPr/>
          <p:nvPr/>
        </p:nvSpPr>
        <p:spPr>
          <a:xfrm>
            <a:off x="1390650" y="1123950"/>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7ABBE951-EC7D-4F6D-A268-EBB0C02484E7}"/>
              </a:ext>
            </a:extLst>
          </p:cNvPr>
          <p:cNvSpPr txBox="1"/>
          <p:nvPr/>
        </p:nvSpPr>
        <p:spPr>
          <a:xfrm>
            <a:off x="1356973" y="1261982"/>
            <a:ext cx="1900577" cy="369332"/>
          </a:xfrm>
          <a:prstGeom prst="rect">
            <a:avLst/>
          </a:prstGeom>
          <a:noFill/>
        </p:spPr>
        <p:txBody>
          <a:bodyPr wrap="square" rtlCol="0">
            <a:spAutoFit/>
          </a:bodyPr>
          <a:lstStyle/>
          <a:p>
            <a:r>
              <a:rPr lang="en-CA" dirty="0"/>
              <a:t>Connection Lost</a:t>
            </a:r>
          </a:p>
        </p:txBody>
      </p:sp>
      <p:sp>
        <p:nvSpPr>
          <p:cNvPr id="12" name="TextBox 11">
            <a:extLst>
              <a:ext uri="{FF2B5EF4-FFF2-40B4-BE49-F238E27FC236}">
                <a16:creationId xmlns:a16="http://schemas.microsoft.com/office/drawing/2014/main" id="{4222CB02-3EF6-4FBD-8D47-22C6E97013A9}"/>
              </a:ext>
            </a:extLst>
          </p:cNvPr>
          <p:cNvSpPr txBox="1"/>
          <p:nvPr/>
        </p:nvSpPr>
        <p:spPr>
          <a:xfrm>
            <a:off x="2428458" y="1631314"/>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
        <p:nvSpPr>
          <p:cNvPr id="13" name="Rectangle 12">
            <a:extLst>
              <a:ext uri="{FF2B5EF4-FFF2-40B4-BE49-F238E27FC236}">
                <a16:creationId xmlns:a16="http://schemas.microsoft.com/office/drawing/2014/main" id="{EBF0E3FE-5119-439E-8255-ACC98A4E6240}"/>
              </a:ext>
            </a:extLst>
          </p:cNvPr>
          <p:cNvSpPr/>
          <p:nvPr/>
        </p:nvSpPr>
        <p:spPr>
          <a:xfrm>
            <a:off x="1390649" y="3533198"/>
            <a:ext cx="4772025" cy="1600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51BC1B50-6E80-46CD-A6D9-8799038CC367}"/>
              </a:ext>
            </a:extLst>
          </p:cNvPr>
          <p:cNvSpPr/>
          <p:nvPr/>
        </p:nvSpPr>
        <p:spPr>
          <a:xfrm>
            <a:off x="1390650" y="3542961"/>
            <a:ext cx="4252574" cy="7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picture containing tower, light, web, lone&#10;&#10;Description automatically generated">
            <a:extLst>
              <a:ext uri="{FF2B5EF4-FFF2-40B4-BE49-F238E27FC236}">
                <a16:creationId xmlns:a16="http://schemas.microsoft.com/office/drawing/2014/main" id="{52342047-9D7C-434F-BDBF-E66E6A18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899" y="3728579"/>
            <a:ext cx="1295401" cy="1295401"/>
          </a:xfrm>
          <a:prstGeom prst="rect">
            <a:avLst/>
          </a:prstGeom>
        </p:spPr>
      </p:pic>
      <p:sp>
        <p:nvSpPr>
          <p:cNvPr id="16" name="TextBox 15">
            <a:extLst>
              <a:ext uri="{FF2B5EF4-FFF2-40B4-BE49-F238E27FC236}">
                <a16:creationId xmlns:a16="http://schemas.microsoft.com/office/drawing/2014/main" id="{77185BD1-6624-4507-B53F-F18755986F2A}"/>
              </a:ext>
            </a:extLst>
          </p:cNvPr>
          <p:cNvSpPr txBox="1"/>
          <p:nvPr/>
        </p:nvSpPr>
        <p:spPr>
          <a:xfrm>
            <a:off x="2876550" y="3703217"/>
            <a:ext cx="1900577" cy="369332"/>
          </a:xfrm>
          <a:prstGeom prst="rect">
            <a:avLst/>
          </a:prstGeom>
          <a:noFill/>
        </p:spPr>
        <p:txBody>
          <a:bodyPr wrap="square" rtlCol="0">
            <a:spAutoFit/>
          </a:bodyPr>
          <a:lstStyle/>
          <a:p>
            <a:r>
              <a:rPr lang="en-CA" dirty="0"/>
              <a:t>Connection Lost</a:t>
            </a:r>
          </a:p>
        </p:txBody>
      </p:sp>
      <p:sp>
        <p:nvSpPr>
          <p:cNvPr id="17" name="TextBox 16">
            <a:extLst>
              <a:ext uri="{FF2B5EF4-FFF2-40B4-BE49-F238E27FC236}">
                <a16:creationId xmlns:a16="http://schemas.microsoft.com/office/drawing/2014/main" id="{CB1605EA-15E1-4CDE-BE59-093F73D4CD34}"/>
              </a:ext>
            </a:extLst>
          </p:cNvPr>
          <p:cNvSpPr txBox="1"/>
          <p:nvPr/>
        </p:nvSpPr>
        <p:spPr>
          <a:xfrm>
            <a:off x="2849416" y="4077311"/>
            <a:ext cx="3335963" cy="1384995"/>
          </a:xfrm>
          <a:prstGeom prst="rect">
            <a:avLst/>
          </a:prstGeom>
          <a:noFill/>
        </p:spPr>
        <p:txBody>
          <a:bodyPr wrap="square">
            <a:spAutoFit/>
          </a:bodyPr>
          <a:lstStyle/>
          <a:p>
            <a:r>
              <a:rPr lang="en-GB" sz="1200" b="0" i="0" dirty="0">
                <a:effectLst/>
                <a:latin typeface="Roboto"/>
              </a:rPr>
              <a:t>Uh oh! You have been disconnected from the game. Don't worry, I've deployed my fleet of nano robots to reconnect you as quickly as possible. Please don't close this tab or refresh the page.</a:t>
            </a:r>
            <a:endParaRPr lang="en-GB" sz="1200" dirty="0">
              <a:latin typeface="Roboto"/>
            </a:endParaRPr>
          </a:p>
          <a:p>
            <a:endParaRPr lang="en-GB" sz="1200" b="0" i="0" dirty="0">
              <a:effectLst/>
              <a:latin typeface="Roboto"/>
            </a:endParaRPr>
          </a:p>
          <a:p>
            <a:endParaRPr lang="en-GB" sz="1200" dirty="0">
              <a:latin typeface="Roboto"/>
            </a:endParaRPr>
          </a:p>
        </p:txBody>
      </p:sp>
    </p:spTree>
    <p:extLst>
      <p:ext uri="{BB962C8B-B14F-4D97-AF65-F5344CB8AC3E}">
        <p14:creationId xmlns:p14="http://schemas.microsoft.com/office/powerpoint/2010/main" val="2333859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FFF07-9238-427B-9E3D-F707C726C2A8}"/>
              </a:ext>
            </a:extLst>
          </p:cNvPr>
          <p:cNvSpPr txBox="1"/>
          <p:nvPr/>
        </p:nvSpPr>
        <p:spPr>
          <a:xfrm>
            <a:off x="2824528" y="47205"/>
            <a:ext cx="3095538" cy="646331"/>
          </a:xfrm>
          <a:prstGeom prst="rect">
            <a:avLst/>
          </a:prstGeom>
          <a:noFill/>
        </p:spPr>
        <p:txBody>
          <a:bodyPr wrap="square" rtlCol="0">
            <a:spAutoFit/>
          </a:bodyPr>
          <a:lstStyle/>
          <a:p>
            <a:r>
              <a:rPr lang="en-CA" sz="3600" dirty="0">
                <a:latin typeface="Eras Bold ITC" panose="020B0907030504020204" pitchFamily="34" charset="0"/>
              </a:rPr>
              <a:t>Welcome to</a:t>
            </a:r>
          </a:p>
        </p:txBody>
      </p:sp>
      <p:sp>
        <p:nvSpPr>
          <p:cNvPr id="5" name="TextBox 4">
            <a:extLst>
              <a:ext uri="{FF2B5EF4-FFF2-40B4-BE49-F238E27FC236}">
                <a16:creationId xmlns:a16="http://schemas.microsoft.com/office/drawing/2014/main" id="{ED433020-4AD4-456D-A302-8FCC8015D311}"/>
              </a:ext>
            </a:extLst>
          </p:cNvPr>
          <p:cNvSpPr txBox="1"/>
          <p:nvPr/>
        </p:nvSpPr>
        <p:spPr>
          <a:xfrm>
            <a:off x="5766063" y="93893"/>
            <a:ext cx="3385557" cy="646331"/>
          </a:xfrm>
          <a:prstGeom prst="rect">
            <a:avLst/>
          </a:prstGeom>
          <a:noFill/>
        </p:spPr>
        <p:txBody>
          <a:bodyPr wrap="square" rtlCol="0">
            <a:spAutoFit/>
          </a:bodyPr>
          <a:lstStyle/>
          <a:p>
            <a:r>
              <a:rPr lang="en-CA" sz="3600" dirty="0">
                <a:latin typeface="Harlow Solid Italic" panose="04030604020F02020D02" pitchFamily="82" charset="0"/>
                <a:cs typeface="Browallia New" panose="020B0502040204020203" pitchFamily="34" charset="-34"/>
              </a:rPr>
              <a:t>Geoff Spielman’s</a:t>
            </a:r>
          </a:p>
        </p:txBody>
      </p:sp>
      <p:sp>
        <p:nvSpPr>
          <p:cNvPr id="6" name="TextBox 5">
            <a:extLst>
              <a:ext uri="{FF2B5EF4-FFF2-40B4-BE49-F238E27FC236}">
                <a16:creationId xmlns:a16="http://schemas.microsoft.com/office/drawing/2014/main" id="{46C82228-6D76-4C8F-871C-3F3CB7F58623}"/>
              </a:ext>
            </a:extLst>
          </p:cNvPr>
          <p:cNvSpPr txBox="1"/>
          <p:nvPr/>
        </p:nvSpPr>
        <p:spPr>
          <a:xfrm>
            <a:off x="2515587" y="0"/>
            <a:ext cx="8019063" cy="2308324"/>
          </a:xfrm>
          <a:prstGeom prst="rect">
            <a:avLst/>
          </a:prstGeom>
          <a:noFill/>
        </p:spPr>
        <p:txBody>
          <a:bodyPr wrap="square" rtlCol="0">
            <a:spAutoFit/>
          </a:bodyPr>
          <a:lstStyle/>
          <a:p>
            <a:r>
              <a:rPr lang="en-CA" sz="7200" i="1" dirty="0">
                <a:latin typeface="Segoe UI Black" panose="020B0A02040204020203" pitchFamily="34" charset="0"/>
                <a:ea typeface="Segoe UI Black" panose="020B0A02040204020203" pitchFamily="34" charset="0"/>
                <a:cs typeface="Gautami" panose="020B0502040204020203" pitchFamily="34" charset="0"/>
              </a:rPr>
              <a:t>							</a:t>
            </a:r>
            <a:r>
              <a:rPr lang="en-CA" sz="4000" i="1" baseline="-25000" dirty="0">
                <a:latin typeface="Segoe UI Black" panose="020B0A02040204020203" pitchFamily="34" charset="0"/>
                <a:ea typeface="Segoe UI Black" panose="020B0A02040204020203" pitchFamily="34" charset="0"/>
                <a:cs typeface="Gautami" panose="020B0502040204020203" pitchFamily="34" charset="0"/>
              </a:rPr>
              <a:t>TM</a:t>
            </a:r>
            <a:endParaRPr lang="en-CA" sz="7200" i="1" baseline="-25000" dirty="0">
              <a:latin typeface="Segoe UI Black" panose="020B0A02040204020203" pitchFamily="34" charset="0"/>
              <a:ea typeface="Segoe UI Black" panose="020B0A02040204020203" pitchFamily="34" charset="0"/>
              <a:cs typeface="Gautami" panose="020B0502040204020203" pitchFamily="34" charset="0"/>
            </a:endParaRPr>
          </a:p>
          <a:p>
            <a:r>
              <a:rPr lang="en-CA" sz="7200" i="1" dirty="0">
                <a:latin typeface="Segoe UI Black" panose="020B0A02040204020203" pitchFamily="34" charset="0"/>
                <a:ea typeface="Segoe UI Black" panose="020B0A02040204020203" pitchFamily="34" charset="0"/>
                <a:cs typeface="Gautami" panose="020B0502040204020203" pitchFamily="34" charset="0"/>
              </a:rPr>
              <a:t>CLUSTERFUCK</a:t>
            </a:r>
            <a:endParaRPr lang="en-CA" sz="7200" i="1" baseline="30000" dirty="0">
              <a:latin typeface="Segoe UI Black" panose="020B0A02040204020203" pitchFamily="34" charset="0"/>
              <a:ea typeface="Segoe UI Black" panose="020B0A02040204020203" pitchFamily="34" charset="0"/>
              <a:cs typeface="Gautami" panose="020B0502040204020203" pitchFamily="34" charset="0"/>
            </a:endParaRPr>
          </a:p>
        </p:txBody>
      </p:sp>
      <p:sp>
        <p:nvSpPr>
          <p:cNvPr id="7" name="TextBox 6">
            <a:extLst>
              <a:ext uri="{FF2B5EF4-FFF2-40B4-BE49-F238E27FC236}">
                <a16:creationId xmlns:a16="http://schemas.microsoft.com/office/drawing/2014/main" id="{BFA844F7-C74C-4919-863A-7550C49E318D}"/>
              </a:ext>
            </a:extLst>
          </p:cNvPr>
          <p:cNvSpPr txBox="1"/>
          <p:nvPr/>
        </p:nvSpPr>
        <p:spPr>
          <a:xfrm>
            <a:off x="2997095" y="3314161"/>
            <a:ext cx="2584555" cy="1323439"/>
          </a:xfrm>
          <a:prstGeom prst="rect">
            <a:avLst/>
          </a:prstGeom>
          <a:noFill/>
          <a:ln>
            <a:solidFill>
              <a:schemeClr val="accent1"/>
            </a:solidFill>
          </a:ln>
        </p:spPr>
        <p:txBody>
          <a:bodyPr wrap="square" rtlCol="0">
            <a:spAutoFit/>
          </a:bodyPr>
          <a:lstStyle/>
          <a:p>
            <a:pPr algn="ctr"/>
            <a:r>
              <a:rPr lang="en-CA" sz="4000" dirty="0"/>
              <a:t>Learn How to Play</a:t>
            </a:r>
          </a:p>
        </p:txBody>
      </p:sp>
      <p:sp>
        <p:nvSpPr>
          <p:cNvPr id="8" name="TextBox 7">
            <a:extLst>
              <a:ext uri="{FF2B5EF4-FFF2-40B4-BE49-F238E27FC236}">
                <a16:creationId xmlns:a16="http://schemas.microsoft.com/office/drawing/2014/main" id="{5D60C876-400A-4387-9BF3-1B61C88E4944}"/>
              </a:ext>
            </a:extLst>
          </p:cNvPr>
          <p:cNvSpPr txBox="1"/>
          <p:nvPr/>
        </p:nvSpPr>
        <p:spPr>
          <a:xfrm>
            <a:off x="6711243" y="3275522"/>
            <a:ext cx="2375005" cy="1446550"/>
          </a:xfrm>
          <a:prstGeom prst="rect">
            <a:avLst/>
          </a:prstGeom>
          <a:noFill/>
          <a:ln>
            <a:solidFill>
              <a:schemeClr val="accent1"/>
            </a:solidFill>
          </a:ln>
        </p:spPr>
        <p:txBody>
          <a:bodyPr wrap="square" rtlCol="0">
            <a:spAutoFit/>
          </a:bodyPr>
          <a:lstStyle/>
          <a:p>
            <a:pPr algn="ctr"/>
            <a:r>
              <a:rPr lang="en-CA" sz="4400" dirty="0"/>
              <a:t>Skip to Lobby</a:t>
            </a:r>
          </a:p>
        </p:txBody>
      </p:sp>
    </p:spTree>
    <p:extLst>
      <p:ext uri="{BB962C8B-B14F-4D97-AF65-F5344CB8AC3E}">
        <p14:creationId xmlns:p14="http://schemas.microsoft.com/office/powerpoint/2010/main" val="15550696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75E-6 2.96296E-6 L 0.00117 -0.13773 " pathEditMode="relative" rAng="0" ptsTypes="AA">
                                      <p:cBhvr>
                                        <p:cTn id="6" dur="2000" fill="hold"/>
                                        <p:tgtEl>
                                          <p:spTgt spid="6"/>
                                        </p:tgtEl>
                                        <p:attrNameLst>
                                          <p:attrName>ppt_x</p:attrName>
                                          <p:attrName>ppt_y</p:attrName>
                                        </p:attrNameLst>
                                      </p:cBhvr>
                                      <p:rCtr x="52" y="-6898"/>
                                    </p:animMotion>
                                  </p:childTnLst>
                                </p:cTn>
                              </p:par>
                              <p:par>
                                <p:cTn id="7" presetID="42" presetClass="path" presetSubtype="0" accel="50000" decel="50000" fill="hold" grpId="0" nodeType="withEffect">
                                  <p:stCondLst>
                                    <p:cond delay="0"/>
                                  </p:stCondLst>
                                  <p:childTnLst>
                                    <p:animMotion origin="layout" path="M -3.75E-6 4.81481E-6 L -0.00013 -0.14514 " pathEditMode="relative" rAng="0" ptsTypes="AA">
                                      <p:cBhvr>
                                        <p:cTn id="8" dur="2000" fill="hold"/>
                                        <p:tgtEl>
                                          <p:spTgt spid="3"/>
                                        </p:tgtEl>
                                        <p:attrNameLst>
                                          <p:attrName>ppt_x</p:attrName>
                                          <p:attrName>ppt_y</p:attrName>
                                        </p:attrNameLst>
                                      </p:cBhvr>
                                      <p:rCtr x="-13" y="-7245"/>
                                    </p:animMotion>
                                  </p:childTnLst>
                                </p:cTn>
                              </p:par>
                              <p:par>
                                <p:cTn id="9" presetID="42" presetClass="path" presetSubtype="0" accel="50000" decel="50000" fill="hold" grpId="0" nodeType="withEffect">
                                  <p:stCondLst>
                                    <p:cond delay="0"/>
                                  </p:stCondLst>
                                  <p:childTnLst>
                                    <p:animMotion origin="layout" path="M 1.25E-6 1.85185E-6 L 0.00156 -0.14213 " pathEditMode="relative" rAng="0" ptsTypes="AA">
                                      <p:cBhvr>
                                        <p:cTn id="10" dur="2000" fill="hold"/>
                                        <p:tgtEl>
                                          <p:spTgt spid="5"/>
                                        </p:tgtEl>
                                        <p:attrNameLst>
                                          <p:attrName>ppt_x</p:attrName>
                                          <p:attrName>ppt_y</p:attrName>
                                        </p:attrNameLst>
                                      </p:cBhvr>
                                      <p:rCtr x="78" y="-7106"/>
                                    </p:animMotion>
                                  </p:childTnLst>
                                </p:cTn>
                              </p:par>
                              <p:par>
                                <p:cTn id="11" presetID="6" presetClass="emph" presetSubtype="0" accel="28000" fill="hold" grpId="1" nodeType="withEffect">
                                  <p:stCondLst>
                                    <p:cond delay="500"/>
                                  </p:stCondLst>
                                  <p:childTnLst>
                                    <p:animScale>
                                      <p:cBhvr>
                                        <p:cTn id="12" dur="1500" fill="hold"/>
                                        <p:tgtEl>
                                          <p:spTgt spid="6"/>
                                        </p:tgtEl>
                                      </p:cBhvr>
                                      <p:by x="50000" y="50000"/>
                                    </p:animScale>
                                  </p:childTnLst>
                                </p:cTn>
                              </p:par>
                              <p:par>
                                <p:cTn id="13" presetID="10" presetClass="exit" presetSubtype="0" fill="hold" grpId="0" nodeType="withEffect">
                                  <p:stCondLst>
                                    <p:cond delay="50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0" nodeType="withEffect">
                                  <p:stCondLst>
                                    <p:cond delay="50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6" grpId="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2127742" cy="369332"/>
          </a:xfrm>
          <a:prstGeom prst="rect">
            <a:avLst/>
          </a:prstGeom>
          <a:noFill/>
          <a:ln>
            <a:solidFill>
              <a:schemeClr val="accent1"/>
            </a:solidFill>
          </a:ln>
        </p:spPr>
        <p:txBody>
          <a:bodyPr wrap="square" rtlCol="0">
            <a:spAutoFit/>
          </a:bodyPr>
          <a:lstStyle/>
          <a:p>
            <a:r>
              <a:rPr lang="en-CA" dirty="0"/>
              <a:t>Back to Main Menu</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525423"/>
            <a:ext cx="7353078" cy="1077218"/>
          </a:xfrm>
          <a:prstGeom prst="rect">
            <a:avLst/>
          </a:prstGeom>
          <a:noFill/>
        </p:spPr>
        <p:txBody>
          <a:bodyPr wrap="square" rtlCol="0">
            <a:spAutoFit/>
          </a:bodyPr>
          <a:lstStyle/>
          <a:p>
            <a:pPr algn="ctr"/>
            <a:r>
              <a:rPr lang="en-CA" sz="3200" dirty="0"/>
              <a:t>There is currently a game in progress. Would you like to…</a:t>
            </a:r>
          </a:p>
        </p:txBody>
      </p:sp>
      <p:sp>
        <p:nvSpPr>
          <p:cNvPr id="36" name="TextBox 35">
            <a:extLst>
              <a:ext uri="{FF2B5EF4-FFF2-40B4-BE49-F238E27FC236}">
                <a16:creationId xmlns:a16="http://schemas.microsoft.com/office/drawing/2014/main" id="{B6EEA2D8-9A11-4C8C-9B68-8D9664FAD35D}"/>
              </a:ext>
            </a:extLst>
          </p:cNvPr>
          <p:cNvSpPr txBox="1"/>
          <p:nvPr/>
        </p:nvSpPr>
        <p:spPr>
          <a:xfrm>
            <a:off x="1895177" y="3275111"/>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Join with only 1 ship</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Game is in progress, user clicked ‘skip to lobby’:</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698176" y="3284989"/>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Spectate until the next game</a:t>
            </a:r>
          </a:p>
        </p:txBody>
      </p:sp>
      <p:sp>
        <p:nvSpPr>
          <p:cNvPr id="39" name="TextBox 38">
            <a:extLst>
              <a:ext uri="{FF2B5EF4-FFF2-40B4-BE49-F238E27FC236}">
                <a16:creationId xmlns:a16="http://schemas.microsoft.com/office/drawing/2014/main" id="{9B861030-F533-45B5-92DA-BCBB0E8E5A41}"/>
              </a:ext>
            </a:extLst>
          </p:cNvPr>
          <p:cNvSpPr txBox="1"/>
          <p:nvPr/>
        </p:nvSpPr>
        <p:spPr>
          <a:xfrm>
            <a:off x="7734301" y="3284988"/>
            <a:ext cx="3107870"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Rejoin (you were disconnected)</a:t>
            </a:r>
          </a:p>
        </p:txBody>
      </p:sp>
    </p:spTree>
    <p:extLst>
      <p:ext uri="{BB962C8B-B14F-4D97-AF65-F5344CB8AC3E}">
        <p14:creationId xmlns:p14="http://schemas.microsoft.com/office/powerpoint/2010/main" val="2067097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2" y="6402883"/>
            <a:ext cx="2300009" cy="369332"/>
          </a:xfrm>
          <a:prstGeom prst="rect">
            <a:avLst/>
          </a:prstGeom>
          <a:noFill/>
          <a:ln>
            <a:solidFill>
              <a:schemeClr val="accent1"/>
            </a:solidFill>
          </a:ln>
        </p:spPr>
        <p:txBody>
          <a:bodyPr wrap="square" rtlCol="0">
            <a:spAutoFit/>
          </a:bodyPr>
          <a:lstStyle/>
          <a:p>
            <a:r>
              <a:rPr lang="en-CA" dirty="0"/>
              <a:t>Back to Lobby Options</a:t>
            </a:r>
          </a:p>
        </p:txBody>
      </p:sp>
      <p:sp>
        <p:nvSpPr>
          <p:cNvPr id="22" name="TextBox 21">
            <a:extLst>
              <a:ext uri="{FF2B5EF4-FFF2-40B4-BE49-F238E27FC236}">
                <a16:creationId xmlns:a16="http://schemas.microsoft.com/office/drawing/2014/main" id="{9FBE7781-E9F7-490E-998A-04F36DF01E1E}"/>
              </a:ext>
            </a:extLst>
          </p:cNvPr>
          <p:cNvSpPr txBox="1"/>
          <p:nvPr/>
        </p:nvSpPr>
        <p:spPr>
          <a:xfrm>
            <a:off x="2184330" y="1097153"/>
            <a:ext cx="7353078" cy="1077218"/>
          </a:xfrm>
          <a:prstGeom prst="rect">
            <a:avLst/>
          </a:prstGeom>
          <a:noFill/>
        </p:spPr>
        <p:txBody>
          <a:bodyPr wrap="square" rtlCol="0">
            <a:spAutoFit/>
          </a:bodyPr>
          <a:lstStyle/>
          <a:p>
            <a:pPr algn="ctr"/>
            <a:r>
              <a:rPr lang="en-CA" sz="3200" dirty="0"/>
              <a:t>Welcome back! </a:t>
            </a:r>
          </a:p>
          <a:p>
            <a:pPr algn="ctr"/>
            <a:r>
              <a:rPr lang="en-CA" sz="3200" dirty="0"/>
              <a:t>Who are you?</a:t>
            </a:r>
          </a:p>
        </p:txBody>
      </p:sp>
      <p:sp>
        <p:nvSpPr>
          <p:cNvPr id="36" name="TextBox 35">
            <a:extLst>
              <a:ext uri="{FF2B5EF4-FFF2-40B4-BE49-F238E27FC236}">
                <a16:creationId xmlns:a16="http://schemas.microsoft.com/office/drawing/2014/main" id="{B6EEA2D8-9A11-4C8C-9B68-8D9664FAD35D}"/>
              </a:ext>
            </a:extLst>
          </p:cNvPr>
          <p:cNvSpPr txBox="1"/>
          <p:nvPr/>
        </p:nvSpPr>
        <p:spPr>
          <a:xfrm>
            <a:off x="4814739" y="2737968"/>
            <a:ext cx="2325386" cy="307777"/>
          </a:xfrm>
          <a:prstGeom prst="rect">
            <a:avLst/>
          </a:prstGeom>
          <a:noFill/>
          <a:ln w="19050">
            <a:solidFill>
              <a:schemeClr val="tx1"/>
            </a:solidFill>
          </a:ln>
        </p:spPr>
        <p:txBody>
          <a:bodyPr wrap="square" rtlCol="0">
            <a:spAutoFit/>
          </a:bodyPr>
          <a:lstStyle/>
          <a:p>
            <a:pPr algn="ctr"/>
            <a:r>
              <a:rPr lang="en-CA" sz="1400" dirty="0"/>
              <a:t>Disconnected Player 1</a:t>
            </a:r>
          </a:p>
        </p:txBody>
      </p:sp>
      <p:sp>
        <p:nvSpPr>
          <p:cNvPr id="30" name="TextBox 29">
            <a:extLst>
              <a:ext uri="{FF2B5EF4-FFF2-40B4-BE49-F238E27FC236}">
                <a16:creationId xmlns:a16="http://schemas.microsoft.com/office/drawing/2014/main" id="{E005F424-5354-4DDD-A460-B5BAF6FA9AC2}"/>
              </a:ext>
            </a:extLst>
          </p:cNvPr>
          <p:cNvSpPr txBox="1"/>
          <p:nvPr/>
        </p:nvSpPr>
        <p:spPr>
          <a:xfrm>
            <a:off x="9825" y="17434"/>
            <a:ext cx="3897439" cy="307777"/>
          </a:xfrm>
          <a:prstGeom prst="rect">
            <a:avLst/>
          </a:prstGeom>
          <a:noFill/>
        </p:spPr>
        <p:txBody>
          <a:bodyPr wrap="square" rtlCol="0">
            <a:spAutoFit/>
          </a:bodyPr>
          <a:lstStyle/>
          <a:p>
            <a:r>
              <a:rPr lang="en-CA" sz="1400" dirty="0"/>
              <a:t>User chose “Rejoin”:</a:t>
            </a:r>
          </a:p>
        </p:txBody>
      </p:sp>
      <p:sp>
        <p:nvSpPr>
          <p:cNvPr id="31" name="TextBox 30">
            <a:extLst>
              <a:ext uri="{FF2B5EF4-FFF2-40B4-BE49-F238E27FC236}">
                <a16:creationId xmlns:a16="http://schemas.microsoft.com/office/drawing/2014/main" id="{F6D54B11-1B36-4A42-BDEE-503CDECC9809}"/>
              </a:ext>
            </a:extLst>
          </p:cNvPr>
          <p:cNvSpPr txBox="1"/>
          <p:nvPr/>
        </p:nvSpPr>
        <p:spPr>
          <a:xfrm>
            <a:off x="4814739" y="3050845"/>
            <a:ext cx="2325386" cy="307777"/>
          </a:xfrm>
          <a:prstGeom prst="rect">
            <a:avLst/>
          </a:prstGeom>
          <a:solidFill>
            <a:schemeClr val="bg1">
              <a:lumMod val="85000"/>
            </a:schemeClr>
          </a:solidFill>
          <a:ln w="19050">
            <a:solidFill>
              <a:schemeClr val="tx1"/>
            </a:solidFill>
          </a:ln>
        </p:spPr>
        <p:txBody>
          <a:bodyPr wrap="square" rtlCol="0">
            <a:spAutoFit/>
          </a:bodyPr>
          <a:lstStyle/>
          <a:p>
            <a:pPr algn="ctr"/>
            <a:r>
              <a:rPr lang="en-CA" sz="1400" dirty="0"/>
              <a:t>Disconnected Player 2</a:t>
            </a:r>
          </a:p>
        </p:txBody>
      </p:sp>
      <p:sp>
        <p:nvSpPr>
          <p:cNvPr id="39" name="TextBox 38">
            <a:extLst>
              <a:ext uri="{FF2B5EF4-FFF2-40B4-BE49-F238E27FC236}">
                <a16:creationId xmlns:a16="http://schemas.microsoft.com/office/drawing/2014/main" id="{9B861030-F533-45B5-92DA-BCBB0E8E5A41}"/>
              </a:ext>
            </a:extLst>
          </p:cNvPr>
          <p:cNvSpPr txBox="1"/>
          <p:nvPr/>
        </p:nvSpPr>
        <p:spPr>
          <a:xfrm>
            <a:off x="4814739" y="3386555"/>
            <a:ext cx="2325386" cy="307777"/>
          </a:xfrm>
          <a:prstGeom prst="rect">
            <a:avLst/>
          </a:prstGeom>
          <a:noFill/>
          <a:ln w="19050">
            <a:solidFill>
              <a:schemeClr val="tx1"/>
            </a:solidFill>
          </a:ln>
        </p:spPr>
        <p:txBody>
          <a:bodyPr wrap="square" rtlCol="0">
            <a:spAutoFit/>
          </a:bodyPr>
          <a:lstStyle/>
          <a:p>
            <a:pPr algn="ctr"/>
            <a:r>
              <a:rPr lang="en-CA" sz="1400" dirty="0"/>
              <a:t>Disconnected Player 3</a:t>
            </a:r>
          </a:p>
        </p:txBody>
      </p:sp>
      <p:sp>
        <p:nvSpPr>
          <p:cNvPr id="10" name="TextBox 9">
            <a:extLst>
              <a:ext uri="{FF2B5EF4-FFF2-40B4-BE49-F238E27FC236}">
                <a16:creationId xmlns:a16="http://schemas.microsoft.com/office/drawing/2014/main" id="{6461AE92-6541-4E86-B0A2-E5D7CBF09586}"/>
              </a:ext>
            </a:extLst>
          </p:cNvPr>
          <p:cNvSpPr txBox="1"/>
          <p:nvPr/>
        </p:nvSpPr>
        <p:spPr>
          <a:xfrm>
            <a:off x="129682" y="5576181"/>
            <a:ext cx="3897439" cy="307777"/>
          </a:xfrm>
          <a:prstGeom prst="rect">
            <a:avLst/>
          </a:prstGeom>
          <a:noFill/>
        </p:spPr>
        <p:txBody>
          <a:bodyPr wrap="square" rtlCol="0">
            <a:spAutoFit/>
          </a:bodyPr>
          <a:lstStyle/>
          <a:p>
            <a:r>
              <a:rPr lang="en-CA" sz="1400" dirty="0"/>
              <a:t>Only shows up when the user clicks the button:</a:t>
            </a:r>
          </a:p>
        </p:txBody>
      </p:sp>
      <p:sp>
        <p:nvSpPr>
          <p:cNvPr id="13" name="Rectangle 12">
            <a:extLst>
              <a:ext uri="{FF2B5EF4-FFF2-40B4-BE49-F238E27FC236}">
                <a16:creationId xmlns:a16="http://schemas.microsoft.com/office/drawing/2014/main" id="{F9604355-24DE-40A2-9F1E-486DF91E968B}"/>
              </a:ext>
            </a:extLst>
          </p:cNvPr>
          <p:cNvSpPr/>
          <p:nvPr/>
        </p:nvSpPr>
        <p:spPr>
          <a:xfrm>
            <a:off x="4393042" y="5630638"/>
            <a:ext cx="2737943" cy="2769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9F2F85D4-B9D3-414D-9607-4785A06DDE46}"/>
              </a:ext>
            </a:extLst>
          </p:cNvPr>
          <p:cNvSpPr txBox="1"/>
          <p:nvPr/>
        </p:nvSpPr>
        <p:spPr>
          <a:xfrm>
            <a:off x="5111878" y="3875940"/>
            <a:ext cx="1731108" cy="369332"/>
          </a:xfrm>
          <a:prstGeom prst="rect">
            <a:avLst/>
          </a:prstGeom>
          <a:solidFill>
            <a:srgbClr val="92D050"/>
          </a:solidFill>
          <a:ln w="19050">
            <a:solidFill>
              <a:schemeClr val="tx1"/>
            </a:solidFill>
          </a:ln>
        </p:spPr>
        <p:txBody>
          <a:bodyPr wrap="square" rtlCol="0">
            <a:spAutoFit/>
          </a:bodyPr>
          <a:lstStyle/>
          <a:p>
            <a:pPr algn="ctr"/>
            <a:r>
              <a:rPr lang="en-CA" dirty="0"/>
              <a:t>Rejoin Game</a:t>
            </a:r>
          </a:p>
        </p:txBody>
      </p:sp>
      <p:sp>
        <p:nvSpPr>
          <p:cNvPr id="15" name="TextBox 14">
            <a:extLst>
              <a:ext uri="{FF2B5EF4-FFF2-40B4-BE49-F238E27FC236}">
                <a16:creationId xmlns:a16="http://schemas.microsoft.com/office/drawing/2014/main" id="{A6565181-DD6E-4B73-B5AE-03CD81317A5E}"/>
              </a:ext>
            </a:extLst>
          </p:cNvPr>
          <p:cNvSpPr txBox="1"/>
          <p:nvPr/>
        </p:nvSpPr>
        <p:spPr>
          <a:xfrm>
            <a:off x="7251153" y="5576181"/>
            <a:ext cx="1309194" cy="369332"/>
          </a:xfrm>
          <a:prstGeom prst="rect">
            <a:avLst/>
          </a:prstGeom>
          <a:solidFill>
            <a:srgbClr val="92D050"/>
          </a:solidFill>
          <a:ln w="19050">
            <a:solidFill>
              <a:schemeClr val="tx1"/>
            </a:solidFill>
          </a:ln>
        </p:spPr>
        <p:txBody>
          <a:bodyPr wrap="square" rtlCol="0">
            <a:spAutoFit/>
          </a:bodyPr>
          <a:lstStyle/>
          <a:p>
            <a:pPr algn="ctr"/>
            <a:r>
              <a:rPr lang="en-CA" dirty="0"/>
              <a:t>Rejoin</a:t>
            </a:r>
          </a:p>
        </p:txBody>
      </p:sp>
      <p:sp>
        <p:nvSpPr>
          <p:cNvPr id="16" name="TextBox 15">
            <a:extLst>
              <a:ext uri="{FF2B5EF4-FFF2-40B4-BE49-F238E27FC236}">
                <a16:creationId xmlns:a16="http://schemas.microsoft.com/office/drawing/2014/main" id="{3B11993F-4BAC-4023-8E9C-3DE6DC3604B2}"/>
              </a:ext>
            </a:extLst>
          </p:cNvPr>
          <p:cNvSpPr txBox="1"/>
          <p:nvPr/>
        </p:nvSpPr>
        <p:spPr>
          <a:xfrm>
            <a:off x="388010" y="2542214"/>
            <a:ext cx="3897439" cy="307777"/>
          </a:xfrm>
          <a:prstGeom prst="rect">
            <a:avLst/>
          </a:prstGeom>
          <a:noFill/>
        </p:spPr>
        <p:txBody>
          <a:bodyPr wrap="square" rtlCol="0">
            <a:spAutoFit/>
          </a:bodyPr>
          <a:lstStyle/>
          <a:p>
            <a:r>
              <a:rPr lang="en-CA" sz="1400" dirty="0"/>
              <a:t>List of disconnected players:</a:t>
            </a:r>
          </a:p>
        </p:txBody>
      </p:sp>
      <p:sp>
        <p:nvSpPr>
          <p:cNvPr id="17" name="TextBox 16">
            <a:extLst>
              <a:ext uri="{FF2B5EF4-FFF2-40B4-BE49-F238E27FC236}">
                <a16:creationId xmlns:a16="http://schemas.microsoft.com/office/drawing/2014/main" id="{F205D29C-695D-4003-A7F8-A2EE3D4A53C2}"/>
              </a:ext>
            </a:extLst>
          </p:cNvPr>
          <p:cNvSpPr txBox="1"/>
          <p:nvPr/>
        </p:nvSpPr>
        <p:spPr>
          <a:xfrm>
            <a:off x="4845204" y="5206849"/>
            <a:ext cx="2501591" cy="369332"/>
          </a:xfrm>
          <a:prstGeom prst="rect">
            <a:avLst/>
          </a:prstGeom>
          <a:solidFill>
            <a:schemeClr val="accent1">
              <a:lumMod val="40000"/>
              <a:lumOff val="60000"/>
            </a:schemeClr>
          </a:solidFill>
          <a:ln w="19050">
            <a:solidFill>
              <a:schemeClr val="tx1"/>
            </a:solidFill>
          </a:ln>
        </p:spPr>
        <p:txBody>
          <a:bodyPr wrap="square" rtlCol="0">
            <a:spAutoFit/>
          </a:bodyPr>
          <a:lstStyle/>
          <a:p>
            <a:pPr algn="ctr"/>
            <a:r>
              <a:rPr lang="en-CA" dirty="0"/>
              <a:t>The Host Gave Me a Key</a:t>
            </a:r>
          </a:p>
        </p:txBody>
      </p:sp>
    </p:spTree>
    <p:extLst>
      <p:ext uri="{BB962C8B-B14F-4D97-AF65-F5344CB8AC3E}">
        <p14:creationId xmlns:p14="http://schemas.microsoft.com/office/powerpoint/2010/main" val="828679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GAME</a:t>
            </a:r>
          </a:p>
        </p:txBody>
      </p:sp>
    </p:spTree>
    <p:extLst>
      <p:ext uri="{BB962C8B-B14F-4D97-AF65-F5344CB8AC3E}">
        <p14:creationId xmlns:p14="http://schemas.microsoft.com/office/powerpoint/2010/main" val="3078738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02693" y="380964"/>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4" y="5103223"/>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Tree>
    <p:extLst>
      <p:ext uri="{BB962C8B-B14F-4D97-AF65-F5344CB8AC3E}">
        <p14:creationId xmlns:p14="http://schemas.microsoft.com/office/powerpoint/2010/main" val="74246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92806" y="147974"/>
            <a:ext cx="7391633" cy="570671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8" y="6110517"/>
            <a:ext cx="1335965"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95589" y="59304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355312"/>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280770" y="472152"/>
            <a:ext cx="1006994"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297193" y="271869"/>
            <a:ext cx="1004937" cy="261610"/>
          </a:xfrm>
          <a:prstGeom prst="rect">
            <a:avLst/>
          </a:prstGeom>
          <a:noFill/>
        </p:spPr>
        <p:txBody>
          <a:bodyPr wrap="square">
            <a:spAutoFit/>
          </a:bodyPr>
          <a:lstStyle/>
          <a:p>
            <a:r>
              <a:rPr lang="en-CA" sz="1100" u="sng" dirty="0"/>
              <a:t>Remaining:</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61063" y="5118932"/>
            <a:ext cx="2477020"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5" name="Rectangle 44">
            <a:extLst>
              <a:ext uri="{FF2B5EF4-FFF2-40B4-BE49-F238E27FC236}">
                <a16:creationId xmlns:a16="http://schemas.microsoft.com/office/drawing/2014/main" id="{83E46885-42DF-4C2A-B20A-FDDF5CABB026}"/>
              </a:ext>
            </a:extLst>
          </p:cNvPr>
          <p:cNvSpPr/>
          <p:nvPr/>
        </p:nvSpPr>
        <p:spPr>
          <a:xfrm>
            <a:off x="2912377" y="5131024"/>
            <a:ext cx="704687" cy="2653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Send</a:t>
            </a:r>
          </a:p>
        </p:txBody>
      </p:sp>
      <p:sp>
        <p:nvSpPr>
          <p:cNvPr id="51" name="TextBox 50">
            <a:extLst>
              <a:ext uri="{FF2B5EF4-FFF2-40B4-BE49-F238E27FC236}">
                <a16:creationId xmlns:a16="http://schemas.microsoft.com/office/drawing/2014/main" id="{B34AE687-369A-4324-9436-6947E1325C18}"/>
              </a:ext>
            </a:extLst>
          </p:cNvPr>
          <p:cNvSpPr txBox="1"/>
          <p:nvPr/>
        </p:nvSpPr>
        <p:spPr>
          <a:xfrm>
            <a:off x="10990836" y="5885690"/>
            <a:ext cx="1250124" cy="338554"/>
          </a:xfrm>
          <a:prstGeom prst="rect">
            <a:avLst/>
          </a:prstGeom>
          <a:solidFill>
            <a:schemeClr val="bg1">
              <a:lumMod val="85000"/>
            </a:schemeClr>
          </a:solidFill>
        </p:spPr>
        <p:txBody>
          <a:bodyPr wrap="square" rtlCol="0">
            <a:spAutoFit/>
          </a:bodyPr>
          <a:lstStyle/>
          <a:p>
            <a:r>
              <a:rPr lang="en-CA" sz="1600" dirty="0"/>
              <a:t>Settings</a:t>
            </a:r>
            <a:endParaRPr lang="en-CA" sz="1600" dirty="0">
              <a:solidFill>
                <a:srgbClr val="FF0000"/>
              </a:solidFill>
            </a:endParaRPr>
          </a:p>
        </p:txBody>
      </p:sp>
      <p:pic>
        <p:nvPicPr>
          <p:cNvPr id="53" name="Picture 2" descr="Cog wheel icon symbol settings or gear Royalty Free Vector">
            <a:extLst>
              <a:ext uri="{FF2B5EF4-FFF2-40B4-BE49-F238E27FC236}">
                <a16:creationId xmlns:a16="http://schemas.microsoft.com/office/drawing/2014/main" id="{477ECBEE-4265-45DB-8A9C-E020E743F3B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2328" t="8048" r="10212" b="17500"/>
          <a:stretch/>
        </p:blipFill>
        <p:spPr bwMode="auto">
          <a:xfrm>
            <a:off x="11820903" y="5923096"/>
            <a:ext cx="239666" cy="248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461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845867-2FBE-4F77-8570-6B7882B311EC}"/>
              </a:ext>
            </a:extLst>
          </p:cNvPr>
          <p:cNvSpPr/>
          <p:nvPr/>
        </p:nvSpPr>
        <p:spPr>
          <a:xfrm>
            <a:off x="3670235" y="147974"/>
            <a:ext cx="7688422" cy="5636090"/>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16003C6E-DB85-46FE-9085-FD29BF4343D4}"/>
              </a:ext>
            </a:extLst>
          </p:cNvPr>
          <p:cNvSpPr txBox="1"/>
          <p:nvPr/>
        </p:nvSpPr>
        <p:spPr>
          <a:xfrm>
            <a:off x="8765679" y="6147617"/>
            <a:ext cx="1726163" cy="369332"/>
          </a:xfrm>
          <a:prstGeom prst="rect">
            <a:avLst/>
          </a:prstGeom>
          <a:noFill/>
        </p:spPr>
        <p:txBody>
          <a:bodyPr wrap="square" rtlCol="0">
            <a:spAutoFit/>
          </a:bodyPr>
          <a:lstStyle/>
          <a:p>
            <a:r>
              <a:rPr lang="en-CA" dirty="0"/>
              <a:t>Poke-ah the Hut</a:t>
            </a:r>
          </a:p>
        </p:txBody>
      </p:sp>
      <p:sp>
        <p:nvSpPr>
          <p:cNvPr id="11" name="TextBox 10">
            <a:extLst>
              <a:ext uri="{FF2B5EF4-FFF2-40B4-BE49-F238E27FC236}">
                <a16:creationId xmlns:a16="http://schemas.microsoft.com/office/drawing/2014/main" id="{6C83306C-2A14-440B-8B37-2478352B7429}"/>
              </a:ext>
            </a:extLst>
          </p:cNvPr>
          <p:cNvSpPr txBox="1"/>
          <p:nvPr/>
        </p:nvSpPr>
        <p:spPr>
          <a:xfrm>
            <a:off x="2363315" y="6113497"/>
            <a:ext cx="1428854" cy="369332"/>
          </a:xfrm>
          <a:prstGeom prst="rect">
            <a:avLst/>
          </a:prstGeom>
          <a:solidFill>
            <a:srgbClr val="92D050"/>
          </a:solidFill>
        </p:spPr>
        <p:txBody>
          <a:bodyPr wrap="square" rtlCol="0">
            <a:spAutoFit/>
          </a:bodyPr>
          <a:lstStyle/>
          <a:p>
            <a:r>
              <a:rPr lang="en-CA" dirty="0"/>
              <a:t>Darth Evader</a:t>
            </a:r>
          </a:p>
        </p:txBody>
      </p:sp>
      <p:sp>
        <p:nvSpPr>
          <p:cNvPr id="13" name="TextBox 12">
            <a:extLst>
              <a:ext uri="{FF2B5EF4-FFF2-40B4-BE49-F238E27FC236}">
                <a16:creationId xmlns:a16="http://schemas.microsoft.com/office/drawing/2014/main" id="{B41FD550-4BDB-40DD-B490-C86F548F9FE1}"/>
              </a:ext>
            </a:extLst>
          </p:cNvPr>
          <p:cNvSpPr txBox="1"/>
          <p:nvPr/>
        </p:nvSpPr>
        <p:spPr>
          <a:xfrm>
            <a:off x="3847408" y="6128722"/>
            <a:ext cx="1587434" cy="369332"/>
          </a:xfrm>
          <a:prstGeom prst="rect">
            <a:avLst/>
          </a:prstGeom>
          <a:solidFill>
            <a:srgbClr val="FFC000"/>
          </a:solidFill>
        </p:spPr>
        <p:txBody>
          <a:bodyPr wrap="square" rtlCol="0">
            <a:spAutoFit/>
          </a:bodyPr>
          <a:lstStyle/>
          <a:p>
            <a:r>
              <a:rPr lang="en-CA" dirty="0"/>
              <a:t>Lord Farquaad</a:t>
            </a:r>
          </a:p>
        </p:txBody>
      </p:sp>
      <p:sp>
        <p:nvSpPr>
          <p:cNvPr id="15" name="TextBox 14">
            <a:extLst>
              <a:ext uri="{FF2B5EF4-FFF2-40B4-BE49-F238E27FC236}">
                <a16:creationId xmlns:a16="http://schemas.microsoft.com/office/drawing/2014/main" id="{6AE6807F-7604-4A7B-BF1E-941D44E97E43}"/>
              </a:ext>
            </a:extLst>
          </p:cNvPr>
          <p:cNvSpPr txBox="1"/>
          <p:nvPr/>
        </p:nvSpPr>
        <p:spPr>
          <a:xfrm>
            <a:off x="5490081" y="6128722"/>
            <a:ext cx="1894116" cy="369332"/>
          </a:xfrm>
          <a:prstGeom prst="rect">
            <a:avLst/>
          </a:prstGeom>
          <a:noFill/>
        </p:spPr>
        <p:txBody>
          <a:bodyPr wrap="square" rtlCol="0">
            <a:spAutoFit/>
          </a:bodyPr>
          <a:lstStyle/>
          <a:p>
            <a:r>
              <a:rPr lang="en-CA" dirty="0"/>
              <a:t>Inigo Montoya </a:t>
            </a:r>
          </a:p>
        </p:txBody>
      </p:sp>
      <p:sp>
        <p:nvSpPr>
          <p:cNvPr id="17" name="TextBox 16">
            <a:extLst>
              <a:ext uri="{FF2B5EF4-FFF2-40B4-BE49-F238E27FC236}">
                <a16:creationId xmlns:a16="http://schemas.microsoft.com/office/drawing/2014/main" id="{26F2BCC7-B98D-497E-933A-E38DCC618C86}"/>
              </a:ext>
            </a:extLst>
          </p:cNvPr>
          <p:cNvSpPr txBox="1"/>
          <p:nvPr/>
        </p:nvSpPr>
        <p:spPr>
          <a:xfrm>
            <a:off x="7216244" y="6128722"/>
            <a:ext cx="1894116" cy="369332"/>
          </a:xfrm>
          <a:prstGeom prst="rect">
            <a:avLst/>
          </a:prstGeom>
          <a:noFill/>
        </p:spPr>
        <p:txBody>
          <a:bodyPr wrap="square" rtlCol="0">
            <a:spAutoFit/>
          </a:bodyPr>
          <a:lstStyle/>
          <a:p>
            <a:r>
              <a:rPr lang="en-CA" dirty="0"/>
              <a:t>Ron </a:t>
            </a:r>
            <a:r>
              <a:rPr lang="en-CA" dirty="0" err="1"/>
              <a:t>Weasely</a:t>
            </a:r>
            <a:endParaRPr lang="en-CA" dirty="0"/>
          </a:p>
        </p:txBody>
      </p:sp>
      <p:sp>
        <p:nvSpPr>
          <p:cNvPr id="21" name="TextBox 20">
            <a:extLst>
              <a:ext uri="{FF2B5EF4-FFF2-40B4-BE49-F238E27FC236}">
                <a16:creationId xmlns:a16="http://schemas.microsoft.com/office/drawing/2014/main" id="{63537D60-AFD0-4A3F-8796-03E8E6915D3E}"/>
              </a:ext>
            </a:extLst>
          </p:cNvPr>
          <p:cNvSpPr txBox="1"/>
          <p:nvPr/>
        </p:nvSpPr>
        <p:spPr>
          <a:xfrm>
            <a:off x="10566915" y="6134505"/>
            <a:ext cx="1894116" cy="369332"/>
          </a:xfrm>
          <a:prstGeom prst="rect">
            <a:avLst/>
          </a:prstGeom>
          <a:noFill/>
        </p:spPr>
        <p:txBody>
          <a:bodyPr wrap="square" rtlCol="0">
            <a:spAutoFit/>
          </a:bodyPr>
          <a:lstStyle/>
          <a:p>
            <a:r>
              <a:rPr lang="en-CA" dirty="0"/>
              <a:t>Dorothy Gale</a:t>
            </a:r>
          </a:p>
        </p:txBody>
      </p:sp>
      <p:sp>
        <p:nvSpPr>
          <p:cNvPr id="29" name="TextBox 28">
            <a:extLst>
              <a:ext uri="{FF2B5EF4-FFF2-40B4-BE49-F238E27FC236}">
                <a16:creationId xmlns:a16="http://schemas.microsoft.com/office/drawing/2014/main" id="{C831D7C4-1637-41FC-BFCA-434D7F5C62A2}"/>
              </a:ext>
            </a:extLst>
          </p:cNvPr>
          <p:cNvSpPr txBox="1"/>
          <p:nvPr/>
        </p:nvSpPr>
        <p:spPr>
          <a:xfrm>
            <a:off x="1359728" y="6112007"/>
            <a:ext cx="1005379" cy="369332"/>
          </a:xfrm>
          <a:prstGeom prst="rect">
            <a:avLst/>
          </a:prstGeom>
          <a:solidFill>
            <a:srgbClr val="FFFF00"/>
          </a:solidFill>
        </p:spPr>
        <p:txBody>
          <a:bodyPr wrap="square" rtlCol="0">
            <a:spAutoFit/>
          </a:bodyPr>
          <a:lstStyle/>
          <a:p>
            <a:r>
              <a:rPr lang="en-CA" dirty="0" err="1"/>
              <a:t>Elastigirl</a:t>
            </a:r>
            <a:endParaRPr lang="en-CA" dirty="0"/>
          </a:p>
        </p:txBody>
      </p:sp>
      <p:sp>
        <p:nvSpPr>
          <p:cNvPr id="31" name="TextBox 30">
            <a:extLst>
              <a:ext uri="{FF2B5EF4-FFF2-40B4-BE49-F238E27FC236}">
                <a16:creationId xmlns:a16="http://schemas.microsoft.com/office/drawing/2014/main" id="{C3C9C580-424D-455B-877B-4AB3EBA83F8C}"/>
              </a:ext>
            </a:extLst>
          </p:cNvPr>
          <p:cNvSpPr txBox="1"/>
          <p:nvPr/>
        </p:nvSpPr>
        <p:spPr>
          <a:xfrm>
            <a:off x="15109" y="6110517"/>
            <a:ext cx="1313880" cy="369332"/>
          </a:xfrm>
          <a:prstGeom prst="rect">
            <a:avLst/>
          </a:prstGeom>
          <a:solidFill>
            <a:schemeClr val="accent2"/>
          </a:solidFill>
        </p:spPr>
        <p:txBody>
          <a:bodyPr wrap="square">
            <a:spAutoFit/>
          </a:bodyPr>
          <a:lstStyle/>
          <a:p>
            <a:r>
              <a:rPr lang="en-CA" dirty="0"/>
              <a:t>Ellie Woods</a:t>
            </a:r>
          </a:p>
        </p:txBody>
      </p:sp>
      <p:sp>
        <p:nvSpPr>
          <p:cNvPr id="32" name="Arrow: Down 31">
            <a:extLst>
              <a:ext uri="{FF2B5EF4-FFF2-40B4-BE49-F238E27FC236}">
                <a16:creationId xmlns:a16="http://schemas.microsoft.com/office/drawing/2014/main" id="{D39D7683-C9B7-482C-A6E0-8705AB453EA7}"/>
              </a:ext>
            </a:extLst>
          </p:cNvPr>
          <p:cNvSpPr/>
          <p:nvPr/>
        </p:nvSpPr>
        <p:spPr>
          <a:xfrm>
            <a:off x="5944184" y="5906278"/>
            <a:ext cx="492378" cy="241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TextBox 32">
            <a:extLst>
              <a:ext uri="{FF2B5EF4-FFF2-40B4-BE49-F238E27FC236}">
                <a16:creationId xmlns:a16="http://schemas.microsoft.com/office/drawing/2014/main" id="{8342C94A-00EB-4CE3-8B72-CB81213259D0}"/>
              </a:ext>
            </a:extLst>
          </p:cNvPr>
          <p:cNvSpPr txBox="1"/>
          <p:nvPr/>
        </p:nvSpPr>
        <p:spPr>
          <a:xfrm>
            <a:off x="408143" y="147974"/>
            <a:ext cx="3200400" cy="5539978"/>
          </a:xfrm>
          <a:prstGeom prst="rect">
            <a:avLst/>
          </a:prstGeom>
          <a:solidFill>
            <a:schemeClr val="accent6">
              <a:lumMod val="20000"/>
              <a:lumOff val="80000"/>
            </a:schemeClr>
          </a:solidFill>
        </p:spPr>
        <p:txBody>
          <a:bodyPr wrap="square" rtlCol="0">
            <a:spAutoFit/>
          </a:bodyPr>
          <a:lstStyle/>
          <a:p>
            <a:r>
              <a:rPr lang="en-CA" b="1" dirty="0" err="1"/>
              <a:t>Elastagirl</a:t>
            </a:r>
            <a:r>
              <a:rPr lang="en-CA" dirty="0"/>
              <a:t>: yeah that would be good</a:t>
            </a:r>
          </a:p>
          <a:p>
            <a:r>
              <a:rPr lang="en-CA" b="1" dirty="0"/>
              <a:t>Lord Farquaad</a:t>
            </a:r>
            <a:r>
              <a:rPr lang="en-CA" dirty="0"/>
              <a:t>: No!</a:t>
            </a:r>
          </a:p>
          <a:p>
            <a:r>
              <a:rPr lang="en-CA" b="1" dirty="0"/>
              <a:t>Inigo Montoya</a:t>
            </a:r>
            <a:r>
              <a:rPr lang="en-CA" dirty="0"/>
              <a:t>: This game is bullshit, I blame </a:t>
            </a:r>
            <a:r>
              <a:rPr lang="en-CA" dirty="0" err="1"/>
              <a:t>Elastagirl</a:t>
            </a:r>
            <a:endParaRPr lang="en-CA" dirty="0"/>
          </a:p>
          <a:p>
            <a:r>
              <a:rPr lang="en-CA" sz="1400" i="1" dirty="0">
                <a:solidFill>
                  <a:schemeClr val="accent6">
                    <a:lumMod val="60000"/>
                    <a:lumOff val="40000"/>
                  </a:schemeClr>
                </a:solidFill>
              </a:rPr>
              <a:t>Lord Farquaad deployed Bubble Wrap</a:t>
            </a:r>
          </a:p>
          <a:p>
            <a:r>
              <a:rPr lang="en-CA" sz="1600" b="1" dirty="0"/>
              <a:t>Ron </a:t>
            </a:r>
            <a:r>
              <a:rPr lang="en-CA" sz="1600" b="1" dirty="0" err="1"/>
              <a:t>Weasely</a:t>
            </a:r>
            <a:r>
              <a:rPr lang="en-CA" sz="1600" b="1" dirty="0"/>
              <a:t>:</a:t>
            </a:r>
            <a:r>
              <a:rPr lang="en-CA" sz="1600" dirty="0"/>
              <a:t> Oh great, just what we needed</a:t>
            </a:r>
            <a:r>
              <a:rPr lang="en-CA" dirty="0">
                <a:solidFill>
                  <a:schemeClr val="accent6">
                    <a:lumMod val="60000"/>
                    <a:lumOff val="40000"/>
                  </a:schemeClr>
                </a:solidFill>
              </a:rPr>
              <a:t> </a:t>
            </a:r>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a:p>
            <a:endParaRPr lang="en-CA" dirty="0"/>
          </a:p>
        </p:txBody>
      </p:sp>
      <p:pic>
        <p:nvPicPr>
          <p:cNvPr id="1026" name="Picture 2" descr="Monitoring, warfare, awacs, radar, aircraft, radio intelligence, airplane  icon">
            <a:extLst>
              <a:ext uri="{FF2B5EF4-FFF2-40B4-BE49-F238E27FC236}">
                <a16:creationId xmlns:a16="http://schemas.microsoft.com/office/drawing/2014/main" id="{CF331E79-FADB-49B2-B8DD-CA7F34A9C7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45"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Monitoring, warfare, awacs, radar, aircraft, radio intelligence, airplane  icon">
            <a:extLst>
              <a:ext uri="{FF2B5EF4-FFF2-40B4-BE49-F238E27FC236}">
                <a16:creationId xmlns:a16="http://schemas.microsoft.com/office/drawing/2014/main" id="{3A63DFD6-D3D2-403C-95FE-7FCA22B48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679" y="6479849"/>
            <a:ext cx="260498" cy="23017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Monitoring, warfare, awacs, radar, aircraft, radio intelligence, airplane  icon">
            <a:extLst>
              <a:ext uri="{FF2B5EF4-FFF2-40B4-BE49-F238E27FC236}">
                <a16:creationId xmlns:a16="http://schemas.microsoft.com/office/drawing/2014/main" id="{03B4A793-1803-47A6-A496-245DF9F0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4196" y="6436076"/>
            <a:ext cx="330641" cy="292156"/>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Space rocket, army missile, war missile, rocket, missile icon">
            <a:extLst>
              <a:ext uri="{FF2B5EF4-FFF2-40B4-BE49-F238E27FC236}">
                <a16:creationId xmlns:a16="http://schemas.microsoft.com/office/drawing/2014/main" id="{B3EEED58-F9C7-48D4-95DC-66222AFA0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101"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ace rocket, army missile, war missile, rocket, missile icon">
            <a:extLst>
              <a:ext uri="{FF2B5EF4-FFF2-40B4-BE49-F238E27FC236}">
                <a16:creationId xmlns:a16="http://schemas.microsoft.com/office/drawing/2014/main" id="{12B925CF-C582-4863-89BE-682C863D3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4831" y="6476535"/>
            <a:ext cx="280332" cy="28033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Space rocket, army missile, war missile, rocket, missile icon">
            <a:extLst>
              <a:ext uri="{FF2B5EF4-FFF2-40B4-BE49-F238E27FC236}">
                <a16:creationId xmlns:a16="http://schemas.microsoft.com/office/drawing/2014/main" id="{054E1543-1358-4C15-B7DC-F1619293C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834" y="6474605"/>
            <a:ext cx="260498" cy="2604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llustration Isolated Grey Missile Icon Stock Vector (Royalty Free)  266595614">
            <a:extLst>
              <a:ext uri="{FF2B5EF4-FFF2-40B4-BE49-F238E27FC236}">
                <a16:creationId xmlns:a16="http://schemas.microsoft.com/office/drawing/2014/main" id="{D450B3AC-C85C-48B3-8DD4-4AB6D37C1B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3151074" y="6436075"/>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Illustration Isolated Grey Missile Icon Stock Vector (Royalty Free)  266595614">
            <a:extLst>
              <a:ext uri="{FF2B5EF4-FFF2-40B4-BE49-F238E27FC236}">
                <a16:creationId xmlns:a16="http://schemas.microsoft.com/office/drawing/2014/main" id="{B19F9F58-FF77-4813-9D0F-8482F76AD9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411730" y="6481339"/>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Illustration Isolated Grey Missile Icon Stock Vector (Royalty Free)  266595614">
            <a:extLst>
              <a:ext uri="{FF2B5EF4-FFF2-40B4-BE49-F238E27FC236}">
                <a16:creationId xmlns:a16="http://schemas.microsoft.com/office/drawing/2014/main" id="{FAC10B8B-3EA6-4E04-BAFD-2245908A02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7787810" y="6448763"/>
            <a:ext cx="365097" cy="369332"/>
          </a:xfrm>
          <a:prstGeom prst="rect">
            <a:avLst/>
          </a:prstGeom>
          <a:noFill/>
          <a:ln>
            <a:solidFill>
              <a:schemeClr val="accent1">
                <a:lumMod val="60000"/>
                <a:lumOff val="40000"/>
              </a:schemeClr>
            </a:solidFill>
          </a:ln>
          <a:extLst>
            <a:ext uri="{909E8E84-426E-40DD-AFC4-6F175D3DCCD1}">
              <a14:hiddenFill xmlns:a14="http://schemas.microsoft.com/office/drawing/2010/main">
                <a:solidFill>
                  <a:srgbClr val="FFFFFF"/>
                </a:solidFill>
              </a14:hiddenFill>
            </a:ext>
          </a:extLst>
        </p:spPr>
      </p:pic>
      <p:pic>
        <p:nvPicPr>
          <p:cNvPr id="20" name="Picture 2" descr="Monitoring, warfare, awacs, radar, aircraft, radio intelligence, airplane  icon">
            <a:extLst>
              <a:ext uri="{FF2B5EF4-FFF2-40B4-BE49-F238E27FC236}">
                <a16:creationId xmlns:a16="http://schemas.microsoft.com/office/drawing/2014/main" id="{60C18779-88DA-4702-AE73-C90454E9D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8355" y="633593"/>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81FB1CB-AF0D-4508-B717-7E88A87B41BB}"/>
              </a:ext>
            </a:extLst>
          </p:cNvPr>
          <p:cNvSpPr txBox="1"/>
          <p:nvPr/>
        </p:nvSpPr>
        <p:spPr>
          <a:xfrm>
            <a:off x="11348425" y="396501"/>
            <a:ext cx="1004936" cy="261610"/>
          </a:xfrm>
          <a:prstGeom prst="rect">
            <a:avLst/>
          </a:prstGeom>
          <a:noFill/>
        </p:spPr>
        <p:txBody>
          <a:bodyPr wrap="square">
            <a:spAutoFit/>
          </a:bodyPr>
          <a:lstStyle/>
          <a:p>
            <a:r>
              <a:rPr lang="en-CA" sz="1100" dirty="0"/>
              <a:t>Sneak-A-Peak</a:t>
            </a:r>
          </a:p>
        </p:txBody>
      </p:sp>
      <p:sp>
        <p:nvSpPr>
          <p:cNvPr id="25" name="TextBox 24">
            <a:extLst>
              <a:ext uri="{FF2B5EF4-FFF2-40B4-BE49-F238E27FC236}">
                <a16:creationId xmlns:a16="http://schemas.microsoft.com/office/drawing/2014/main" id="{362E83BC-ACF9-4D91-939A-5069E90AB108}"/>
              </a:ext>
            </a:extLst>
          </p:cNvPr>
          <p:cNvSpPr txBox="1"/>
          <p:nvPr/>
        </p:nvSpPr>
        <p:spPr>
          <a:xfrm>
            <a:off x="11547640" y="867050"/>
            <a:ext cx="424092" cy="261610"/>
          </a:xfrm>
          <a:prstGeom prst="rect">
            <a:avLst/>
          </a:prstGeom>
          <a:noFill/>
        </p:spPr>
        <p:txBody>
          <a:bodyPr wrap="square">
            <a:spAutoFit/>
          </a:bodyPr>
          <a:lstStyle/>
          <a:p>
            <a:r>
              <a:rPr lang="en-CA" sz="1100" b="1" dirty="0"/>
              <a:t>2/3</a:t>
            </a:r>
          </a:p>
        </p:txBody>
      </p:sp>
      <p:sp>
        <p:nvSpPr>
          <p:cNvPr id="38" name="TextBox 37">
            <a:extLst>
              <a:ext uri="{FF2B5EF4-FFF2-40B4-BE49-F238E27FC236}">
                <a16:creationId xmlns:a16="http://schemas.microsoft.com/office/drawing/2014/main" id="{68BC4498-1776-407D-BB3E-4808A5AB72EC}"/>
              </a:ext>
            </a:extLst>
          </p:cNvPr>
          <p:cNvSpPr txBox="1"/>
          <p:nvPr/>
        </p:nvSpPr>
        <p:spPr>
          <a:xfrm>
            <a:off x="11304750" y="1294639"/>
            <a:ext cx="982161" cy="261610"/>
          </a:xfrm>
          <a:prstGeom prst="rect">
            <a:avLst/>
          </a:prstGeom>
          <a:noFill/>
        </p:spPr>
        <p:txBody>
          <a:bodyPr wrap="square">
            <a:spAutoFit/>
          </a:bodyPr>
          <a:lstStyle/>
          <a:p>
            <a:r>
              <a:rPr lang="en-CA" sz="1100" dirty="0"/>
              <a:t>Bubble Wrap</a:t>
            </a:r>
          </a:p>
        </p:txBody>
      </p:sp>
      <p:sp>
        <p:nvSpPr>
          <p:cNvPr id="40" name="TextBox 39">
            <a:extLst>
              <a:ext uri="{FF2B5EF4-FFF2-40B4-BE49-F238E27FC236}">
                <a16:creationId xmlns:a16="http://schemas.microsoft.com/office/drawing/2014/main" id="{788435DF-38B1-4620-A97A-B4271690E8C0}"/>
              </a:ext>
            </a:extLst>
          </p:cNvPr>
          <p:cNvSpPr txBox="1"/>
          <p:nvPr/>
        </p:nvSpPr>
        <p:spPr>
          <a:xfrm>
            <a:off x="11581027" y="1841671"/>
            <a:ext cx="441096" cy="261610"/>
          </a:xfrm>
          <a:prstGeom prst="rect">
            <a:avLst/>
          </a:prstGeom>
          <a:noFill/>
        </p:spPr>
        <p:txBody>
          <a:bodyPr wrap="square">
            <a:spAutoFit/>
          </a:bodyPr>
          <a:lstStyle/>
          <a:p>
            <a:r>
              <a:rPr lang="en-CA" sz="1100" b="1" dirty="0"/>
              <a:t>4/5</a:t>
            </a:r>
          </a:p>
        </p:txBody>
      </p:sp>
      <p:sp>
        <p:nvSpPr>
          <p:cNvPr id="44" name="TextBox 43">
            <a:extLst>
              <a:ext uri="{FF2B5EF4-FFF2-40B4-BE49-F238E27FC236}">
                <a16:creationId xmlns:a16="http://schemas.microsoft.com/office/drawing/2014/main" id="{E58240FE-E9DA-4D57-8694-D0E0FF00E7B5}"/>
              </a:ext>
            </a:extLst>
          </p:cNvPr>
          <p:cNvSpPr txBox="1"/>
          <p:nvPr/>
        </p:nvSpPr>
        <p:spPr>
          <a:xfrm>
            <a:off x="11446114" y="2236338"/>
            <a:ext cx="776115" cy="261610"/>
          </a:xfrm>
          <a:prstGeom prst="rect">
            <a:avLst/>
          </a:prstGeom>
          <a:noFill/>
        </p:spPr>
        <p:txBody>
          <a:bodyPr wrap="square">
            <a:spAutoFit/>
          </a:bodyPr>
          <a:lstStyle/>
          <a:p>
            <a:r>
              <a:rPr lang="en-CA" sz="1100" dirty="0"/>
              <a:t>Big Shot</a:t>
            </a:r>
          </a:p>
        </p:txBody>
      </p:sp>
      <p:sp>
        <p:nvSpPr>
          <p:cNvPr id="46" name="TextBox 45">
            <a:extLst>
              <a:ext uri="{FF2B5EF4-FFF2-40B4-BE49-F238E27FC236}">
                <a16:creationId xmlns:a16="http://schemas.microsoft.com/office/drawing/2014/main" id="{6C927BB6-1B87-4696-9B9E-DEB1613900BE}"/>
              </a:ext>
            </a:extLst>
          </p:cNvPr>
          <p:cNvSpPr txBox="1"/>
          <p:nvPr/>
        </p:nvSpPr>
        <p:spPr>
          <a:xfrm>
            <a:off x="11552456" y="2825862"/>
            <a:ext cx="464666" cy="261610"/>
          </a:xfrm>
          <a:prstGeom prst="rect">
            <a:avLst/>
          </a:prstGeom>
          <a:noFill/>
        </p:spPr>
        <p:txBody>
          <a:bodyPr wrap="square">
            <a:spAutoFit/>
          </a:bodyPr>
          <a:lstStyle/>
          <a:p>
            <a:r>
              <a:rPr lang="en-CA" sz="1100" b="1" dirty="0"/>
              <a:t>1/2</a:t>
            </a:r>
          </a:p>
        </p:txBody>
      </p:sp>
      <p:sp>
        <p:nvSpPr>
          <p:cNvPr id="50" name="TextBox 49">
            <a:extLst>
              <a:ext uri="{FF2B5EF4-FFF2-40B4-BE49-F238E27FC236}">
                <a16:creationId xmlns:a16="http://schemas.microsoft.com/office/drawing/2014/main" id="{1799E14F-ACB1-4D80-B963-B10370D60C31}"/>
              </a:ext>
            </a:extLst>
          </p:cNvPr>
          <p:cNvSpPr txBox="1"/>
          <p:nvPr/>
        </p:nvSpPr>
        <p:spPr>
          <a:xfrm>
            <a:off x="11270037" y="3141282"/>
            <a:ext cx="1161712" cy="261610"/>
          </a:xfrm>
          <a:prstGeom prst="rect">
            <a:avLst/>
          </a:prstGeom>
          <a:noFill/>
        </p:spPr>
        <p:txBody>
          <a:bodyPr wrap="square">
            <a:spAutoFit/>
          </a:bodyPr>
          <a:lstStyle/>
          <a:p>
            <a:r>
              <a:rPr lang="en-CA" sz="1100" dirty="0"/>
              <a:t>Move-it Minor</a:t>
            </a:r>
          </a:p>
        </p:txBody>
      </p:sp>
      <p:sp>
        <p:nvSpPr>
          <p:cNvPr id="52" name="TextBox 51">
            <a:extLst>
              <a:ext uri="{FF2B5EF4-FFF2-40B4-BE49-F238E27FC236}">
                <a16:creationId xmlns:a16="http://schemas.microsoft.com/office/drawing/2014/main" id="{74DF27FC-B87B-405D-A098-C43C049D2065}"/>
              </a:ext>
            </a:extLst>
          </p:cNvPr>
          <p:cNvSpPr txBox="1"/>
          <p:nvPr/>
        </p:nvSpPr>
        <p:spPr>
          <a:xfrm>
            <a:off x="11625085" y="3778954"/>
            <a:ext cx="405659" cy="261610"/>
          </a:xfrm>
          <a:prstGeom prst="rect">
            <a:avLst/>
          </a:prstGeom>
          <a:noFill/>
        </p:spPr>
        <p:txBody>
          <a:bodyPr wrap="square">
            <a:spAutoFit/>
          </a:bodyPr>
          <a:lstStyle/>
          <a:p>
            <a:r>
              <a:rPr lang="en-CA" sz="1100" b="1" dirty="0"/>
              <a:t>2/3</a:t>
            </a:r>
          </a:p>
        </p:txBody>
      </p:sp>
      <p:pic>
        <p:nvPicPr>
          <p:cNvPr id="54" name="Picture 10" descr="Illustration Isolated Grey Missile Icon Stock Vector (Royalty Free)  266595614">
            <a:extLst>
              <a:ext uri="{FF2B5EF4-FFF2-40B4-BE49-F238E27FC236}">
                <a16:creationId xmlns:a16="http://schemas.microsoft.com/office/drawing/2014/main" id="{B66C1FC2-8A8B-4602-967E-6285661F10A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579870" y="2482231"/>
            <a:ext cx="365097" cy="3693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ve icon on white background flat style move Vector Image">
            <a:extLst>
              <a:ext uri="{FF2B5EF4-FFF2-40B4-BE49-F238E27FC236}">
                <a16:creationId xmlns:a16="http://schemas.microsoft.com/office/drawing/2014/main" id="{82AA99A3-A1C5-4D68-9D25-ACE1631E82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615898" y="3390041"/>
            <a:ext cx="405659" cy="39850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ownload free Curved arrow icon">
            <a:extLst>
              <a:ext uri="{FF2B5EF4-FFF2-40B4-BE49-F238E27FC236}">
                <a16:creationId xmlns:a16="http://schemas.microsoft.com/office/drawing/2014/main" id="{9FD711B9-2DE8-4AB7-ABD7-EE9026573D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74039" y="4398743"/>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62">
            <a:extLst>
              <a:ext uri="{FF2B5EF4-FFF2-40B4-BE49-F238E27FC236}">
                <a16:creationId xmlns:a16="http://schemas.microsoft.com/office/drawing/2014/main" id="{AA9A73D6-961A-44B9-9493-FC2C13940483}"/>
              </a:ext>
            </a:extLst>
          </p:cNvPr>
          <p:cNvSpPr txBox="1"/>
          <p:nvPr/>
        </p:nvSpPr>
        <p:spPr>
          <a:xfrm>
            <a:off x="11659604" y="4775437"/>
            <a:ext cx="405658" cy="261610"/>
          </a:xfrm>
          <a:prstGeom prst="rect">
            <a:avLst/>
          </a:prstGeom>
          <a:noFill/>
        </p:spPr>
        <p:txBody>
          <a:bodyPr wrap="square">
            <a:spAutoFit/>
          </a:bodyPr>
          <a:lstStyle/>
          <a:p>
            <a:r>
              <a:rPr lang="en-CA" sz="1100" b="1" dirty="0"/>
              <a:t>1/4</a:t>
            </a:r>
          </a:p>
        </p:txBody>
      </p:sp>
      <p:sp>
        <p:nvSpPr>
          <p:cNvPr id="64" name="TextBox 63">
            <a:extLst>
              <a:ext uri="{FF2B5EF4-FFF2-40B4-BE49-F238E27FC236}">
                <a16:creationId xmlns:a16="http://schemas.microsoft.com/office/drawing/2014/main" id="{0486A2DE-5A49-4C88-ADF8-2DAE1738BF2D}"/>
              </a:ext>
            </a:extLst>
          </p:cNvPr>
          <p:cNvSpPr txBox="1"/>
          <p:nvPr/>
        </p:nvSpPr>
        <p:spPr>
          <a:xfrm>
            <a:off x="416663" y="5547146"/>
            <a:ext cx="3177939" cy="338554"/>
          </a:xfrm>
          <a:prstGeom prst="rect">
            <a:avLst/>
          </a:prstGeom>
          <a:solidFill>
            <a:schemeClr val="bg1">
              <a:lumMod val="85000"/>
            </a:schemeClr>
          </a:solidFill>
        </p:spPr>
        <p:txBody>
          <a:bodyPr wrap="square" rtlCol="0">
            <a:spAutoFit/>
          </a:bodyPr>
          <a:lstStyle/>
          <a:p>
            <a:r>
              <a:rPr lang="en-CA" sz="1600" dirty="0"/>
              <a:t>Sound board  </a:t>
            </a:r>
            <a:r>
              <a:rPr lang="en-CA" sz="1200" b="1" dirty="0">
                <a:solidFill>
                  <a:srgbClr val="FF0000"/>
                </a:solidFill>
              </a:rPr>
              <a:t>0:45</a:t>
            </a:r>
            <a:endParaRPr lang="en-CA" sz="1600" dirty="0">
              <a:solidFill>
                <a:srgbClr val="FF0000"/>
              </a:solidFill>
            </a:endParaRPr>
          </a:p>
        </p:txBody>
      </p:sp>
      <p:pic>
        <p:nvPicPr>
          <p:cNvPr id="2050" name="Picture 2" descr="Fragile, moving, cushion, wrap, bubble icon - Download">
            <a:extLst>
              <a:ext uri="{FF2B5EF4-FFF2-40B4-BE49-F238E27FC236}">
                <a16:creationId xmlns:a16="http://schemas.microsoft.com/office/drawing/2014/main" id="{B2ACA1AC-18F0-4D11-8D69-74E7A9A294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72310" y="1517401"/>
            <a:ext cx="396726" cy="3967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ECF2067-BD36-4FEE-AB54-733216A4A894}"/>
              </a:ext>
            </a:extLst>
          </p:cNvPr>
          <p:cNvSpPr txBox="1"/>
          <p:nvPr/>
        </p:nvSpPr>
        <p:spPr>
          <a:xfrm>
            <a:off x="11304750" y="91330"/>
            <a:ext cx="1004937" cy="261610"/>
          </a:xfrm>
          <a:prstGeom prst="rect">
            <a:avLst/>
          </a:prstGeom>
          <a:noFill/>
        </p:spPr>
        <p:txBody>
          <a:bodyPr wrap="square">
            <a:spAutoFit/>
          </a:bodyPr>
          <a:lstStyle/>
          <a:p>
            <a:r>
              <a:rPr lang="en-CA" sz="1100" u="sng" dirty="0"/>
              <a:t>Undiscovered:</a:t>
            </a:r>
          </a:p>
        </p:txBody>
      </p:sp>
      <p:pic>
        <p:nvPicPr>
          <p:cNvPr id="3074" name="Picture 2" descr="Sliders - Material Design">
            <a:extLst>
              <a:ext uri="{FF2B5EF4-FFF2-40B4-BE49-F238E27FC236}">
                <a16:creationId xmlns:a16="http://schemas.microsoft.com/office/drawing/2014/main" id="{1C241DD5-6892-4D99-ADD9-2C2F8243436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4832" t="29306" r="13729" b="62887"/>
          <a:stretch/>
        </p:blipFill>
        <p:spPr bwMode="auto">
          <a:xfrm>
            <a:off x="2111926" y="5609656"/>
            <a:ext cx="1447124" cy="229026"/>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9E94E396-FBBB-46C3-9506-455DFEC2CE8A}"/>
              </a:ext>
            </a:extLst>
          </p:cNvPr>
          <p:cNvSpPr txBox="1"/>
          <p:nvPr/>
        </p:nvSpPr>
        <p:spPr>
          <a:xfrm>
            <a:off x="11302693" y="4150274"/>
            <a:ext cx="1161712" cy="261610"/>
          </a:xfrm>
          <a:prstGeom prst="rect">
            <a:avLst/>
          </a:prstGeom>
          <a:noFill/>
        </p:spPr>
        <p:txBody>
          <a:bodyPr wrap="square">
            <a:spAutoFit/>
          </a:bodyPr>
          <a:lstStyle/>
          <a:p>
            <a:r>
              <a:rPr lang="en-CA" sz="1100" dirty="0"/>
              <a:t>Move-it Major</a:t>
            </a:r>
          </a:p>
        </p:txBody>
      </p:sp>
      <p:sp>
        <p:nvSpPr>
          <p:cNvPr id="47" name="TextBox 46">
            <a:extLst>
              <a:ext uri="{FF2B5EF4-FFF2-40B4-BE49-F238E27FC236}">
                <a16:creationId xmlns:a16="http://schemas.microsoft.com/office/drawing/2014/main" id="{3144A0C2-427B-4D03-866E-43DD86DA1C78}"/>
              </a:ext>
            </a:extLst>
          </p:cNvPr>
          <p:cNvSpPr txBox="1"/>
          <p:nvPr/>
        </p:nvSpPr>
        <p:spPr>
          <a:xfrm>
            <a:off x="11420349" y="5221732"/>
            <a:ext cx="881781" cy="261610"/>
          </a:xfrm>
          <a:prstGeom prst="rect">
            <a:avLst/>
          </a:prstGeom>
          <a:noFill/>
        </p:spPr>
        <p:txBody>
          <a:bodyPr wrap="square">
            <a:spAutoFit/>
          </a:bodyPr>
          <a:lstStyle/>
          <a:p>
            <a:r>
              <a:rPr lang="en-CA" sz="1100" dirty="0"/>
              <a:t>God Mode</a:t>
            </a:r>
          </a:p>
        </p:txBody>
      </p:sp>
      <p:sp>
        <p:nvSpPr>
          <p:cNvPr id="48" name="TextBox 47">
            <a:extLst>
              <a:ext uri="{FF2B5EF4-FFF2-40B4-BE49-F238E27FC236}">
                <a16:creationId xmlns:a16="http://schemas.microsoft.com/office/drawing/2014/main" id="{D4946AEC-9CE8-4914-8924-BD182AD8F8CD}"/>
              </a:ext>
            </a:extLst>
          </p:cNvPr>
          <p:cNvSpPr txBox="1"/>
          <p:nvPr/>
        </p:nvSpPr>
        <p:spPr>
          <a:xfrm>
            <a:off x="11629447" y="5745009"/>
            <a:ext cx="405658" cy="261610"/>
          </a:xfrm>
          <a:prstGeom prst="rect">
            <a:avLst/>
          </a:prstGeom>
          <a:noFill/>
        </p:spPr>
        <p:txBody>
          <a:bodyPr wrap="square">
            <a:spAutoFit/>
          </a:bodyPr>
          <a:lstStyle/>
          <a:p>
            <a:r>
              <a:rPr lang="en-CA" sz="1100" b="1" dirty="0"/>
              <a:t>0/1</a:t>
            </a:r>
          </a:p>
        </p:txBody>
      </p:sp>
      <p:pic>
        <p:nvPicPr>
          <p:cNvPr id="3076" name="Picture 4" descr="God Clipart #1198135 - Illustration by lineartestpilot">
            <a:extLst>
              <a:ext uri="{FF2B5EF4-FFF2-40B4-BE49-F238E27FC236}">
                <a16:creationId xmlns:a16="http://schemas.microsoft.com/office/drawing/2014/main" id="{594B55BA-F5CB-48AD-96DA-68709C4377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70987" y="5429876"/>
            <a:ext cx="395233" cy="4149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EED60C5-132E-4897-8F98-696865279A85}"/>
              </a:ext>
            </a:extLst>
          </p:cNvPr>
          <p:cNvSpPr/>
          <p:nvPr/>
        </p:nvSpPr>
        <p:spPr>
          <a:xfrm>
            <a:off x="416663" y="5156689"/>
            <a:ext cx="3142387" cy="3266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D3EA7A6B-0AB6-4770-94E8-480BEA5A280E}"/>
              </a:ext>
            </a:extLst>
          </p:cNvPr>
          <p:cNvSpPr txBox="1"/>
          <p:nvPr/>
        </p:nvSpPr>
        <p:spPr>
          <a:xfrm>
            <a:off x="3877144" y="279650"/>
            <a:ext cx="7344744" cy="707886"/>
          </a:xfrm>
          <a:prstGeom prst="rect">
            <a:avLst/>
          </a:prstGeom>
          <a:solidFill>
            <a:schemeClr val="bg1"/>
          </a:solidFill>
        </p:spPr>
        <p:txBody>
          <a:bodyPr wrap="square" rtlCol="0">
            <a:spAutoFit/>
          </a:bodyPr>
          <a:lstStyle/>
          <a:p>
            <a:r>
              <a:rPr lang="en-CA" sz="4000" dirty="0"/>
              <a:t>HOVER OVER ‘MOVE IT MINOR’:</a:t>
            </a:r>
          </a:p>
        </p:txBody>
      </p:sp>
      <p:graphicFrame>
        <p:nvGraphicFramePr>
          <p:cNvPr id="59" name="Table 24">
            <a:extLst>
              <a:ext uri="{FF2B5EF4-FFF2-40B4-BE49-F238E27FC236}">
                <a16:creationId xmlns:a16="http://schemas.microsoft.com/office/drawing/2014/main" id="{66C6BC25-70D3-4AE2-926A-B5B3F71525B3}"/>
              </a:ext>
            </a:extLst>
          </p:cNvPr>
          <p:cNvGraphicFramePr>
            <a:graphicFrameLocks noGrp="1"/>
          </p:cNvGraphicFramePr>
          <p:nvPr>
            <p:extLst>
              <p:ext uri="{D42A27DB-BD31-4B8C-83A1-F6EECF244321}">
                <p14:modId xmlns:p14="http://schemas.microsoft.com/office/powerpoint/2010/main" val="2773501457"/>
              </p:ext>
            </p:extLst>
          </p:nvPr>
        </p:nvGraphicFramePr>
        <p:xfrm>
          <a:off x="8833232" y="3525597"/>
          <a:ext cx="691660" cy="71824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57823">
                <a:tc>
                  <a:txBody>
                    <a:bodyPr/>
                    <a:lstStyle/>
                    <a:p>
                      <a:endParaRPr lang="en-CA" sz="2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0">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157823">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2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60" name="Table 24">
            <a:extLst>
              <a:ext uri="{FF2B5EF4-FFF2-40B4-BE49-F238E27FC236}">
                <a16:creationId xmlns:a16="http://schemas.microsoft.com/office/drawing/2014/main" id="{4BEFDB30-CF9C-4FBC-83D7-E28ACBE3D6ED}"/>
              </a:ext>
            </a:extLst>
          </p:cNvPr>
          <p:cNvGraphicFramePr>
            <a:graphicFrameLocks noGrp="1"/>
          </p:cNvGraphicFramePr>
          <p:nvPr>
            <p:extLst>
              <p:ext uri="{D42A27DB-BD31-4B8C-83A1-F6EECF244321}">
                <p14:modId xmlns:p14="http://schemas.microsoft.com/office/powerpoint/2010/main" val="3727733203"/>
              </p:ext>
            </p:extLst>
          </p:nvPr>
        </p:nvGraphicFramePr>
        <p:xfrm>
          <a:off x="10168356" y="3589295"/>
          <a:ext cx="691660" cy="644430"/>
        </p:xfrm>
        <a:graphic>
          <a:graphicData uri="http://schemas.openxmlformats.org/drawingml/2006/table">
            <a:tbl>
              <a:tblPr firstRow="1" bandRow="1">
                <a:tableStyleId>{2D5ABB26-0587-4C30-8999-92F81FD0307C}</a:tableStyleId>
              </a:tblPr>
              <a:tblGrid>
                <a:gridCol w="138332">
                  <a:extLst>
                    <a:ext uri="{9D8B030D-6E8A-4147-A177-3AD203B41FA5}">
                      <a16:colId xmlns:a16="http://schemas.microsoft.com/office/drawing/2014/main" val="2229529082"/>
                    </a:ext>
                  </a:extLst>
                </a:gridCol>
                <a:gridCol w="138332">
                  <a:extLst>
                    <a:ext uri="{9D8B030D-6E8A-4147-A177-3AD203B41FA5}">
                      <a16:colId xmlns:a16="http://schemas.microsoft.com/office/drawing/2014/main" val="447663825"/>
                    </a:ext>
                  </a:extLst>
                </a:gridCol>
                <a:gridCol w="138332">
                  <a:extLst>
                    <a:ext uri="{9D8B030D-6E8A-4147-A177-3AD203B41FA5}">
                      <a16:colId xmlns:a16="http://schemas.microsoft.com/office/drawing/2014/main" val="2907697322"/>
                    </a:ext>
                  </a:extLst>
                </a:gridCol>
                <a:gridCol w="138332">
                  <a:extLst>
                    <a:ext uri="{9D8B030D-6E8A-4147-A177-3AD203B41FA5}">
                      <a16:colId xmlns:a16="http://schemas.microsoft.com/office/drawing/2014/main" val="3834417286"/>
                    </a:ext>
                  </a:extLst>
                </a:gridCol>
                <a:gridCol w="138332">
                  <a:extLst>
                    <a:ext uri="{9D8B030D-6E8A-4147-A177-3AD203B41FA5}">
                      <a16:colId xmlns:a16="http://schemas.microsoft.com/office/drawing/2014/main" val="2796051972"/>
                    </a:ext>
                  </a:extLst>
                </a:gridCol>
              </a:tblGrid>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128886">
                <a:tc>
                  <a:txBody>
                    <a:bodyPr/>
                    <a:lstStyle/>
                    <a:p>
                      <a:endParaRPr lang="en-CA" sz="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128886">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pSp>
        <p:nvGrpSpPr>
          <p:cNvPr id="61" name="Group 60">
            <a:extLst>
              <a:ext uri="{FF2B5EF4-FFF2-40B4-BE49-F238E27FC236}">
                <a16:creationId xmlns:a16="http://schemas.microsoft.com/office/drawing/2014/main" id="{1FE7B978-9997-4EC5-9351-08D3C0ACB5A4}"/>
              </a:ext>
            </a:extLst>
          </p:cNvPr>
          <p:cNvGrpSpPr/>
          <p:nvPr/>
        </p:nvGrpSpPr>
        <p:grpSpPr>
          <a:xfrm>
            <a:off x="8423023" y="2557722"/>
            <a:ext cx="2758626" cy="2442463"/>
            <a:chOff x="205418" y="2671845"/>
            <a:chExt cx="3601108" cy="3267095"/>
          </a:xfrm>
        </p:grpSpPr>
        <p:sp>
          <p:nvSpPr>
            <p:cNvPr id="62" name="TextBox 61">
              <a:extLst>
                <a:ext uri="{FF2B5EF4-FFF2-40B4-BE49-F238E27FC236}">
                  <a16:creationId xmlns:a16="http://schemas.microsoft.com/office/drawing/2014/main" id="{2A1F4298-6BBD-405B-9201-11DB94FC580F}"/>
                </a:ext>
              </a:extLst>
            </p:cNvPr>
            <p:cNvSpPr txBox="1"/>
            <p:nvPr/>
          </p:nvSpPr>
          <p:spPr>
            <a:xfrm>
              <a:off x="1089861" y="3005581"/>
              <a:ext cx="1712992" cy="411690"/>
            </a:xfrm>
            <a:prstGeom prst="rect">
              <a:avLst/>
            </a:prstGeom>
            <a:noFill/>
          </p:spPr>
          <p:txBody>
            <a:bodyPr wrap="square" rtlCol="0">
              <a:spAutoFit/>
            </a:bodyPr>
            <a:lstStyle/>
            <a:p>
              <a:r>
                <a:rPr lang="en-CA" sz="1400" b="1" dirty="0"/>
                <a:t>Move it Minor</a:t>
              </a:r>
            </a:p>
          </p:txBody>
        </p:sp>
        <p:sp>
          <p:nvSpPr>
            <p:cNvPr id="65" name="TextBox 64">
              <a:extLst>
                <a:ext uri="{FF2B5EF4-FFF2-40B4-BE49-F238E27FC236}">
                  <a16:creationId xmlns:a16="http://schemas.microsoft.com/office/drawing/2014/main" id="{8184EAF6-FC7F-4B33-96AB-D22FF3E5D33B}"/>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66" name="Picture 12" descr="Move icon on white background flat style move Vector Image">
              <a:extLst>
                <a:ext uri="{FF2B5EF4-FFF2-40B4-BE49-F238E27FC236}">
                  <a16:creationId xmlns:a16="http://schemas.microsoft.com/office/drawing/2014/main" id="{06EA97E3-6511-43D7-A702-CF9960F7278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2814124" y="2959402"/>
              <a:ext cx="445718" cy="437863"/>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2" descr="Move icon on white background flat style move Vector Image">
              <a:extLst>
                <a:ext uri="{FF2B5EF4-FFF2-40B4-BE49-F238E27FC236}">
                  <a16:creationId xmlns:a16="http://schemas.microsoft.com/office/drawing/2014/main" id="{D015F162-C704-4C0C-B3B9-C871F8B72A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618726" y="3019234"/>
              <a:ext cx="459865" cy="451761"/>
            </a:xfrm>
            <a:prstGeom prst="rect">
              <a:avLst/>
            </a:prstGeom>
            <a:noFill/>
            <a:extLst>
              <a:ext uri="{909E8E84-426E-40DD-AFC4-6F175D3DCCD1}">
                <a14:hiddenFill xmlns:a14="http://schemas.microsoft.com/office/drawing/2010/main">
                  <a:solidFill>
                    <a:srgbClr val="FFFFFF"/>
                  </a:solidFill>
                </a14:hiddenFill>
              </a:ext>
            </a:extLst>
          </p:spPr>
        </p:pic>
        <p:sp>
          <p:nvSpPr>
            <p:cNvPr id="68" name="Arrow: Right 67">
              <a:extLst>
                <a:ext uri="{FF2B5EF4-FFF2-40B4-BE49-F238E27FC236}">
                  <a16:creationId xmlns:a16="http://schemas.microsoft.com/office/drawing/2014/main" id="{0A1D049E-3B71-4B1B-8E09-AC2B4687C615}"/>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a:extLst>
                <a:ext uri="{FF2B5EF4-FFF2-40B4-BE49-F238E27FC236}">
                  <a16:creationId xmlns:a16="http://schemas.microsoft.com/office/drawing/2014/main" id="{EB7F2731-FE09-4E68-9C5B-78F703165B8D}"/>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7203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77CB43-776E-4BF9-869B-F650BF40C128}"/>
              </a:ext>
            </a:extLst>
          </p:cNvPr>
          <p:cNvSpPr/>
          <p:nvPr/>
        </p:nvSpPr>
        <p:spPr>
          <a:xfrm>
            <a:off x="0" y="78377"/>
            <a:ext cx="12305211" cy="677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4509FB6B-704D-49E3-91AD-5DE0BA17592E}"/>
              </a:ext>
            </a:extLst>
          </p:cNvPr>
          <p:cNvSpPr>
            <a:spLocks noGrp="1"/>
          </p:cNvSpPr>
          <p:nvPr>
            <p:ph type="title"/>
          </p:nvPr>
        </p:nvSpPr>
        <p:spPr>
          <a:xfrm>
            <a:off x="4247605" y="2672897"/>
            <a:ext cx="6342018" cy="1325563"/>
          </a:xfrm>
        </p:spPr>
        <p:txBody>
          <a:bodyPr/>
          <a:lstStyle/>
          <a:p>
            <a:r>
              <a:rPr lang="en-CA" dirty="0"/>
              <a:t>Not Part of Game</a:t>
            </a:r>
          </a:p>
        </p:txBody>
      </p:sp>
    </p:spTree>
    <p:extLst>
      <p:ext uri="{BB962C8B-B14F-4D97-AF65-F5344CB8AC3E}">
        <p14:creationId xmlns:p14="http://schemas.microsoft.com/office/powerpoint/2010/main" val="11237955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35" name="TextBox 34">
            <a:extLst>
              <a:ext uri="{FF2B5EF4-FFF2-40B4-BE49-F238E27FC236}">
                <a16:creationId xmlns:a16="http://schemas.microsoft.com/office/drawing/2014/main" id="{01DEE7C4-848B-47C9-B443-BFE1D1B87A98}"/>
              </a:ext>
            </a:extLst>
          </p:cNvPr>
          <p:cNvSpPr txBox="1"/>
          <p:nvPr/>
        </p:nvSpPr>
        <p:spPr>
          <a:xfrm>
            <a:off x="126978" y="859526"/>
            <a:ext cx="6657976" cy="523220"/>
          </a:xfrm>
          <a:prstGeom prst="rect">
            <a:avLst/>
          </a:prstGeom>
          <a:noFill/>
        </p:spPr>
        <p:txBody>
          <a:bodyPr wrap="square" rtlCol="0">
            <a:spAutoFit/>
          </a:bodyPr>
          <a:lstStyle/>
          <a:p>
            <a:r>
              <a:rPr lang="en-CA" sz="2800" dirty="0"/>
              <a:t>FLEET POSSIBLE ERROR MESSAGES:</a:t>
            </a:r>
          </a:p>
        </p:txBody>
      </p:sp>
      <p:graphicFrame>
        <p:nvGraphicFramePr>
          <p:cNvPr id="27" name="Table 24">
            <a:extLst>
              <a:ext uri="{FF2B5EF4-FFF2-40B4-BE49-F238E27FC236}">
                <a16:creationId xmlns:a16="http://schemas.microsoft.com/office/drawing/2014/main" id="{23B42D7E-1140-4F4E-A2A8-0AFA8071737B}"/>
              </a:ext>
            </a:extLst>
          </p:cNvPr>
          <p:cNvGraphicFramePr>
            <a:graphicFrameLocks noGrp="1"/>
          </p:cNvGraphicFramePr>
          <p:nvPr>
            <p:extLst>
              <p:ext uri="{D42A27DB-BD31-4B8C-83A1-F6EECF244321}">
                <p14:modId xmlns:p14="http://schemas.microsoft.com/office/powerpoint/2010/main" val="3532468950"/>
              </p:ext>
            </p:extLst>
          </p:nvPr>
        </p:nvGraphicFramePr>
        <p:xfrm>
          <a:off x="322697" y="2150543"/>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28" name="Table 24">
            <a:extLst>
              <a:ext uri="{FF2B5EF4-FFF2-40B4-BE49-F238E27FC236}">
                <a16:creationId xmlns:a16="http://schemas.microsoft.com/office/drawing/2014/main" id="{4F65B6F0-EF64-4B21-B1EF-ED4C8DB96331}"/>
              </a:ext>
            </a:extLst>
          </p:cNvPr>
          <p:cNvGraphicFramePr>
            <a:graphicFrameLocks noGrp="1"/>
          </p:cNvGraphicFramePr>
          <p:nvPr>
            <p:extLst>
              <p:ext uri="{D42A27DB-BD31-4B8C-83A1-F6EECF244321}">
                <p14:modId xmlns:p14="http://schemas.microsoft.com/office/powerpoint/2010/main" val="1991111102"/>
              </p:ext>
            </p:extLst>
          </p:nvPr>
        </p:nvGraphicFramePr>
        <p:xfrm>
          <a:off x="2078851"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2" name="TextBox 1">
            <a:extLst>
              <a:ext uri="{FF2B5EF4-FFF2-40B4-BE49-F238E27FC236}">
                <a16:creationId xmlns:a16="http://schemas.microsoft.com/office/drawing/2014/main" id="{04E765D4-3489-48FE-B0C9-BF82F9394F6D}"/>
              </a:ext>
            </a:extLst>
          </p:cNvPr>
          <p:cNvSpPr txBox="1"/>
          <p:nvPr/>
        </p:nvSpPr>
        <p:spPr>
          <a:xfrm>
            <a:off x="731166" y="3504726"/>
            <a:ext cx="373818" cy="369332"/>
          </a:xfrm>
          <a:prstGeom prst="rect">
            <a:avLst/>
          </a:prstGeom>
          <a:noFill/>
          <a:ln>
            <a:solidFill>
              <a:schemeClr val="bg1"/>
            </a:solidFill>
          </a:ln>
        </p:spPr>
        <p:txBody>
          <a:bodyPr wrap="square" rtlCol="0">
            <a:spAutoFit/>
          </a:bodyPr>
          <a:lstStyle/>
          <a:p>
            <a:r>
              <a:rPr lang="en-CA" dirty="0">
                <a:solidFill>
                  <a:schemeClr val="accent6">
                    <a:lumMod val="75000"/>
                  </a:schemeClr>
                </a:solidFill>
                <a:sym typeface="Wingdings" panose="05000000000000000000" pitchFamily="2" charset="2"/>
              </a:rPr>
              <a:t></a:t>
            </a:r>
            <a:endParaRPr lang="en-CA" dirty="0">
              <a:solidFill>
                <a:schemeClr val="accent6">
                  <a:lumMod val="75000"/>
                </a:schemeClr>
              </a:solidFill>
            </a:endParaRPr>
          </a:p>
        </p:txBody>
      </p:sp>
      <p:sp>
        <p:nvSpPr>
          <p:cNvPr id="29" name="TextBox 28">
            <a:extLst>
              <a:ext uri="{FF2B5EF4-FFF2-40B4-BE49-F238E27FC236}">
                <a16:creationId xmlns:a16="http://schemas.microsoft.com/office/drawing/2014/main" id="{9781AF49-F3F3-41CF-AB37-4EE554C73205}"/>
              </a:ext>
            </a:extLst>
          </p:cNvPr>
          <p:cNvSpPr txBox="1"/>
          <p:nvPr/>
        </p:nvSpPr>
        <p:spPr>
          <a:xfrm>
            <a:off x="2174645" y="3429000"/>
            <a:ext cx="1377115" cy="369332"/>
          </a:xfrm>
          <a:prstGeom prst="rect">
            <a:avLst/>
          </a:prstGeom>
          <a:noFill/>
          <a:ln>
            <a:solidFill>
              <a:schemeClr val="bg1"/>
            </a:solidFill>
          </a:ln>
        </p:spPr>
        <p:txBody>
          <a:bodyPr wrap="square" rtlCol="0">
            <a:spAutoFit/>
          </a:bodyPr>
          <a:lstStyle/>
          <a:p>
            <a:r>
              <a:rPr lang="en-CA" dirty="0">
                <a:sym typeface="Wingdings" panose="05000000000000000000" pitchFamily="2" charset="2"/>
              </a:rPr>
              <a:t>4/8 squares</a:t>
            </a:r>
            <a:endParaRPr lang="en-CA" dirty="0"/>
          </a:p>
        </p:txBody>
      </p:sp>
      <p:graphicFrame>
        <p:nvGraphicFramePr>
          <p:cNvPr id="36" name="Table 24">
            <a:extLst>
              <a:ext uri="{FF2B5EF4-FFF2-40B4-BE49-F238E27FC236}">
                <a16:creationId xmlns:a16="http://schemas.microsoft.com/office/drawing/2014/main" id="{1C50CDF8-AA9A-48C7-985C-87645632CD7B}"/>
              </a:ext>
            </a:extLst>
          </p:cNvPr>
          <p:cNvGraphicFramePr>
            <a:graphicFrameLocks noGrp="1"/>
          </p:cNvGraphicFramePr>
          <p:nvPr>
            <p:extLst>
              <p:ext uri="{D42A27DB-BD31-4B8C-83A1-F6EECF244321}">
                <p14:modId xmlns:p14="http://schemas.microsoft.com/office/powerpoint/2010/main" val="2149503429"/>
              </p:ext>
            </p:extLst>
          </p:nvPr>
        </p:nvGraphicFramePr>
        <p:xfrm>
          <a:off x="3835003" y="220514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38" name="TextBox 37">
            <a:extLst>
              <a:ext uri="{FF2B5EF4-FFF2-40B4-BE49-F238E27FC236}">
                <a16:creationId xmlns:a16="http://schemas.microsoft.com/office/drawing/2014/main" id="{B50C9DD6-6869-4244-98A0-4EB67FCFC4E5}"/>
              </a:ext>
            </a:extLst>
          </p:cNvPr>
          <p:cNvSpPr txBox="1"/>
          <p:nvPr/>
        </p:nvSpPr>
        <p:spPr>
          <a:xfrm>
            <a:off x="3634704" y="3429000"/>
            <a:ext cx="2104245"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1 segment</a:t>
            </a:r>
            <a:endParaRPr lang="en-CA" sz="1400" dirty="0"/>
          </a:p>
        </p:txBody>
      </p:sp>
      <p:sp>
        <p:nvSpPr>
          <p:cNvPr id="40" name="TextBox 39">
            <a:extLst>
              <a:ext uri="{FF2B5EF4-FFF2-40B4-BE49-F238E27FC236}">
                <a16:creationId xmlns:a16="http://schemas.microsoft.com/office/drawing/2014/main" id="{6BB1A540-19F3-4558-BD86-A627EFB323C3}"/>
              </a:ext>
            </a:extLst>
          </p:cNvPr>
          <p:cNvSpPr txBox="1"/>
          <p:nvPr/>
        </p:nvSpPr>
        <p:spPr>
          <a:xfrm>
            <a:off x="5880059" y="3454618"/>
            <a:ext cx="2192787" cy="307777"/>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Please remove 2 segments</a:t>
            </a:r>
            <a:endParaRPr lang="en-CA" sz="1400" dirty="0"/>
          </a:p>
        </p:txBody>
      </p:sp>
      <p:sp>
        <p:nvSpPr>
          <p:cNvPr id="44" name="TextBox 43">
            <a:extLst>
              <a:ext uri="{FF2B5EF4-FFF2-40B4-BE49-F238E27FC236}">
                <a16:creationId xmlns:a16="http://schemas.microsoft.com/office/drawing/2014/main" id="{502C6932-247A-4DE0-9E22-217605B47088}"/>
              </a:ext>
            </a:extLst>
          </p:cNvPr>
          <p:cNvSpPr txBox="1"/>
          <p:nvPr/>
        </p:nvSpPr>
        <p:spPr>
          <a:xfrm>
            <a:off x="8510222" y="3490555"/>
            <a:ext cx="2637103" cy="523220"/>
          </a:xfrm>
          <a:prstGeom prst="rect">
            <a:avLst/>
          </a:prstGeom>
          <a:noFill/>
          <a:ln>
            <a:solidFill>
              <a:schemeClr val="bg1"/>
            </a:solidFill>
          </a:ln>
        </p:spPr>
        <p:txBody>
          <a:bodyPr wrap="square" rtlCol="0">
            <a:spAutoFit/>
          </a:bodyPr>
          <a:lstStyle/>
          <a:p>
            <a:r>
              <a:rPr lang="en-CA" sz="1400" dirty="0">
                <a:sym typeface="Wingdings" panose="05000000000000000000" pitchFamily="2" charset="2"/>
              </a:rPr>
              <a:t>All segments must be adjacent to at least one other segment</a:t>
            </a:r>
            <a:endParaRPr lang="en-CA" sz="1400" dirty="0"/>
          </a:p>
        </p:txBody>
      </p:sp>
      <p:graphicFrame>
        <p:nvGraphicFramePr>
          <p:cNvPr id="45" name="Table 24">
            <a:extLst>
              <a:ext uri="{FF2B5EF4-FFF2-40B4-BE49-F238E27FC236}">
                <a16:creationId xmlns:a16="http://schemas.microsoft.com/office/drawing/2014/main" id="{E0408590-D1BF-490B-BE47-33036AF67F86}"/>
              </a:ext>
            </a:extLst>
          </p:cNvPr>
          <p:cNvGraphicFramePr>
            <a:graphicFrameLocks noGrp="1"/>
          </p:cNvGraphicFramePr>
          <p:nvPr>
            <p:extLst>
              <p:ext uri="{D42A27DB-BD31-4B8C-83A1-F6EECF244321}">
                <p14:modId xmlns:p14="http://schemas.microsoft.com/office/powerpoint/2010/main" val="42980673"/>
              </p:ext>
            </p:extLst>
          </p:nvPr>
        </p:nvGraphicFramePr>
        <p:xfrm>
          <a:off x="6357186" y="2214984"/>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1" name="Table 24">
            <a:extLst>
              <a:ext uri="{FF2B5EF4-FFF2-40B4-BE49-F238E27FC236}">
                <a16:creationId xmlns:a16="http://schemas.microsoft.com/office/drawing/2014/main" id="{0112343B-7AA3-4C79-BD1E-FA11D5C9D9A8}"/>
              </a:ext>
            </a:extLst>
          </p:cNvPr>
          <p:cNvGraphicFramePr>
            <a:graphicFrameLocks noGrp="1"/>
          </p:cNvGraphicFramePr>
          <p:nvPr>
            <p:extLst>
              <p:ext uri="{D42A27DB-BD31-4B8C-83A1-F6EECF244321}">
                <p14:modId xmlns:p14="http://schemas.microsoft.com/office/powerpoint/2010/main" val="2444424398"/>
              </p:ext>
            </p:extLst>
          </p:nvPr>
        </p:nvGraphicFramePr>
        <p:xfrm>
          <a:off x="8944353" y="2207439"/>
          <a:ext cx="1377115" cy="1278457"/>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1986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Tree>
    <p:extLst>
      <p:ext uri="{BB962C8B-B14F-4D97-AF65-F5344CB8AC3E}">
        <p14:creationId xmlns:p14="http://schemas.microsoft.com/office/powerpoint/2010/main" val="235465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9501-A058-4BE9-98CF-DAE231A757AD}"/>
              </a:ext>
            </a:extLst>
          </p:cNvPr>
          <p:cNvSpPr>
            <a:spLocks noGrp="1"/>
          </p:cNvSpPr>
          <p:nvPr>
            <p:ph type="title"/>
          </p:nvPr>
        </p:nvSpPr>
        <p:spPr>
          <a:xfrm>
            <a:off x="211183" y="18255"/>
            <a:ext cx="8697686" cy="1105151"/>
          </a:xfrm>
        </p:spPr>
        <p:txBody>
          <a:bodyPr>
            <a:normAutofit/>
          </a:bodyPr>
          <a:lstStyle/>
          <a:p>
            <a:r>
              <a:rPr lang="en-CA" sz="3600" dirty="0"/>
              <a:t>Algorithm: Placing Ships on the Grid</a:t>
            </a:r>
          </a:p>
        </p:txBody>
      </p:sp>
      <p:sp>
        <p:nvSpPr>
          <p:cNvPr id="3" name="Content Placeholder 2">
            <a:extLst>
              <a:ext uri="{FF2B5EF4-FFF2-40B4-BE49-F238E27FC236}">
                <a16:creationId xmlns:a16="http://schemas.microsoft.com/office/drawing/2014/main" id="{596E2733-5FB4-4EC9-A5D0-1FBDB3A351AD}"/>
              </a:ext>
            </a:extLst>
          </p:cNvPr>
          <p:cNvSpPr>
            <a:spLocks noGrp="1"/>
          </p:cNvSpPr>
          <p:nvPr>
            <p:ph idx="1"/>
          </p:nvPr>
        </p:nvSpPr>
        <p:spPr>
          <a:xfrm>
            <a:off x="211182" y="911224"/>
            <a:ext cx="11676017" cy="5829209"/>
          </a:xfrm>
        </p:spPr>
        <p:txBody>
          <a:bodyPr>
            <a:normAutofit fontScale="92500" lnSpcReduction="20000"/>
          </a:bodyPr>
          <a:lstStyle/>
          <a:p>
            <a:r>
              <a:rPr lang="en-GB" dirty="0">
                <a:latin typeface="+mj-lt"/>
                <a:hlinkClick r:id="rId2"/>
              </a:rPr>
              <a:t>collision detection - Algorithm to fit shapes to 2D grid? - Game Development Stack Exchange</a:t>
            </a:r>
            <a:endParaRPr lang="en-GB" dirty="0">
              <a:latin typeface="+mj-lt"/>
            </a:endParaRPr>
          </a:p>
          <a:p>
            <a:r>
              <a:rPr lang="en-GB" b="0" i="0" dirty="0">
                <a:solidFill>
                  <a:srgbClr val="242729"/>
                </a:solidFill>
                <a:effectLst/>
                <a:latin typeface="+mj-lt"/>
              </a:rPr>
              <a:t>I call this "Place-and-Grow" for lack of having seen a better term elsewhere. </a:t>
            </a:r>
          </a:p>
          <a:p>
            <a:r>
              <a:rPr lang="en-GB" b="0" i="0" dirty="0">
                <a:solidFill>
                  <a:srgbClr val="242729"/>
                </a:solidFill>
                <a:effectLst/>
                <a:latin typeface="+mj-lt"/>
              </a:rPr>
              <a:t>Select a single pixel/cell of your bitmap/source grid to place -- I would start with the centremost pixel. Randomly pick a position in your </a:t>
            </a:r>
            <a:r>
              <a:rPr lang="en-GB" b="0" i="0" dirty="0" err="1">
                <a:solidFill>
                  <a:srgbClr val="242729"/>
                </a:solidFill>
                <a:effectLst/>
                <a:latin typeface="+mj-lt"/>
              </a:rPr>
              <a:t>bacgkround</a:t>
            </a:r>
            <a:r>
              <a:rPr lang="en-GB" b="0" i="0" dirty="0">
                <a:solidFill>
                  <a:srgbClr val="242729"/>
                </a:solidFill>
                <a:effectLst/>
                <a:latin typeface="+mj-lt"/>
              </a:rPr>
              <a:t> bitmap / destination grid, to place it on. Keep randomising till you find an open space (this process can be optimised in other ways). </a:t>
            </a:r>
          </a:p>
          <a:p>
            <a:r>
              <a:rPr lang="en-GB" b="0" i="0" dirty="0">
                <a:solidFill>
                  <a:srgbClr val="242729"/>
                </a:solidFill>
                <a:effectLst/>
                <a:latin typeface="+mj-lt"/>
              </a:rPr>
              <a:t>If it is now overlapping a solid pixel </a:t>
            </a:r>
            <a:r>
              <a:rPr lang="en-GB" b="0" i="0" dirty="0" err="1">
                <a:solidFill>
                  <a:srgbClr val="242729"/>
                </a:solidFill>
                <a:effectLst/>
                <a:latin typeface="+mj-lt"/>
              </a:rPr>
              <a:t>eg.</a:t>
            </a:r>
            <a:r>
              <a:rPr lang="en-GB" b="0" i="0" dirty="0">
                <a:solidFill>
                  <a:srgbClr val="242729"/>
                </a:solidFill>
                <a:effectLst/>
                <a:latin typeface="+mj-lt"/>
              </a:rPr>
              <a:t> on the left side, push it out in the opposite direction instead (same applies vice versa and for top/bottom). If you now find it in an empty space once more, you're good to go to the next step. "Grow" the pixel in in all 8 directions around itself, in terms of the source grid / bitmap. Then go back and repeat the shifting step to ensure it's not overlapping anything. Rinse, repeat. </a:t>
            </a:r>
          </a:p>
          <a:p>
            <a:r>
              <a:rPr lang="en-GB" b="0" i="0" dirty="0">
                <a:solidFill>
                  <a:srgbClr val="242729"/>
                </a:solidFill>
                <a:effectLst/>
                <a:latin typeface="+mj-lt"/>
              </a:rPr>
              <a:t>Eventually you will get to a point where either your image is completely drawn in to background space, or you cannot expand it anymore in any direction, and will have to try again. </a:t>
            </a:r>
          </a:p>
          <a:p>
            <a:r>
              <a:rPr lang="en-GB" b="0" i="0" dirty="0">
                <a:solidFill>
                  <a:srgbClr val="242729"/>
                </a:solidFill>
                <a:effectLst/>
                <a:latin typeface="+mj-lt"/>
              </a:rPr>
              <a:t>Basically this approach is described as "physical" because you are pushing away from any boundaries you meet -- until such time as the algorithm is done or it falls out because there is no space on any side to push out toward.</a:t>
            </a:r>
            <a:endParaRPr lang="en-GB" dirty="0">
              <a:latin typeface="+mj-lt"/>
            </a:endParaRPr>
          </a:p>
          <a:p>
            <a:endParaRPr lang="en-CA" dirty="0">
              <a:latin typeface="+mj-lt"/>
            </a:endParaRPr>
          </a:p>
        </p:txBody>
      </p:sp>
    </p:spTree>
    <p:extLst>
      <p:ext uri="{BB962C8B-B14F-4D97-AF65-F5344CB8AC3E}">
        <p14:creationId xmlns:p14="http://schemas.microsoft.com/office/powerpoint/2010/main" val="6882173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0A5F08-BFCA-4088-9782-9B3BCCD1805F}"/>
              </a:ext>
            </a:extLst>
          </p:cNvPr>
          <p:cNvSpPr txBox="1"/>
          <p:nvPr/>
        </p:nvSpPr>
        <p:spPr>
          <a:xfrm>
            <a:off x="301186" y="2269621"/>
            <a:ext cx="1212622" cy="646331"/>
          </a:xfrm>
          <a:prstGeom prst="rect">
            <a:avLst/>
          </a:prstGeom>
          <a:noFill/>
        </p:spPr>
        <p:txBody>
          <a:bodyPr wrap="square" rtlCol="0">
            <a:spAutoFit/>
          </a:bodyPr>
          <a:lstStyle/>
          <a:p>
            <a:pPr algn="ctr"/>
            <a:r>
              <a:rPr lang="en-CA" u="sng" dirty="0"/>
              <a:t>Round: </a:t>
            </a:r>
          </a:p>
          <a:p>
            <a:pPr algn="ctr"/>
            <a:r>
              <a:rPr lang="en-CA" dirty="0"/>
              <a:t>5 </a:t>
            </a:r>
          </a:p>
        </p:txBody>
      </p:sp>
      <p:graphicFrame>
        <p:nvGraphicFramePr>
          <p:cNvPr id="17" name="Table 17">
            <a:extLst>
              <a:ext uri="{FF2B5EF4-FFF2-40B4-BE49-F238E27FC236}">
                <a16:creationId xmlns:a16="http://schemas.microsoft.com/office/drawing/2014/main" id="{F3155968-7B93-4F60-9A30-61F68C0C40E5}"/>
              </a:ext>
            </a:extLst>
          </p:cNvPr>
          <p:cNvGraphicFramePr>
            <a:graphicFrameLocks noGrp="1"/>
          </p:cNvGraphicFramePr>
          <p:nvPr>
            <p:extLst>
              <p:ext uri="{D42A27DB-BD31-4B8C-83A1-F6EECF244321}">
                <p14:modId xmlns:p14="http://schemas.microsoft.com/office/powerpoint/2010/main" val="3097562452"/>
              </p:ext>
            </p:extLst>
          </p:nvPr>
        </p:nvGraphicFramePr>
        <p:xfrm>
          <a:off x="1837473" y="1003706"/>
          <a:ext cx="7088813" cy="4023360"/>
        </p:xfrm>
        <a:graphic>
          <a:graphicData uri="http://schemas.openxmlformats.org/drawingml/2006/table">
            <a:tbl>
              <a:tblPr firstRow="1" bandRow="1">
                <a:tableStyleId>{5C22544A-7EE6-4342-B048-85BDC9FD1C3A}</a:tableStyleId>
              </a:tblPr>
              <a:tblGrid>
                <a:gridCol w="1114733">
                  <a:extLst>
                    <a:ext uri="{9D8B030D-6E8A-4147-A177-3AD203B41FA5}">
                      <a16:colId xmlns:a16="http://schemas.microsoft.com/office/drawing/2014/main" val="3364507162"/>
                    </a:ext>
                  </a:extLst>
                </a:gridCol>
                <a:gridCol w="2116183">
                  <a:extLst>
                    <a:ext uri="{9D8B030D-6E8A-4147-A177-3AD203B41FA5}">
                      <a16:colId xmlns:a16="http://schemas.microsoft.com/office/drawing/2014/main" val="2654989024"/>
                    </a:ext>
                  </a:extLst>
                </a:gridCol>
                <a:gridCol w="1976845">
                  <a:extLst>
                    <a:ext uri="{9D8B030D-6E8A-4147-A177-3AD203B41FA5}">
                      <a16:colId xmlns:a16="http://schemas.microsoft.com/office/drawing/2014/main" val="3008317022"/>
                    </a:ext>
                  </a:extLst>
                </a:gridCol>
                <a:gridCol w="1881052">
                  <a:extLst>
                    <a:ext uri="{9D8B030D-6E8A-4147-A177-3AD203B41FA5}">
                      <a16:colId xmlns:a16="http://schemas.microsoft.com/office/drawing/2014/main" val="3286431673"/>
                    </a:ext>
                  </a:extLst>
                </a:gridCol>
              </a:tblGrid>
              <a:tr h="352087">
                <a:tc>
                  <a:txBody>
                    <a:bodyPr/>
                    <a:lstStyle/>
                    <a:p>
                      <a:r>
                        <a:rPr lang="en-CA" dirty="0"/>
                        <a:t>Name</a:t>
                      </a:r>
                    </a:p>
                  </a:txBody>
                  <a:tcPr/>
                </a:tc>
                <a:tc>
                  <a:txBody>
                    <a:bodyPr/>
                    <a:lstStyle/>
                    <a:p>
                      <a:r>
                        <a:rPr lang="en-CA" dirty="0"/>
                        <a:t>Status</a:t>
                      </a:r>
                    </a:p>
                  </a:txBody>
                  <a:tcPr/>
                </a:tc>
                <a:tc>
                  <a:txBody>
                    <a:bodyPr/>
                    <a:lstStyle/>
                    <a:p>
                      <a:r>
                        <a:rPr lang="en-CA" dirty="0"/>
                        <a:t>Key</a:t>
                      </a:r>
                    </a:p>
                  </a:txBody>
                  <a:tcPr/>
                </a:tc>
                <a:tc>
                  <a:txBody>
                    <a:bodyPr/>
                    <a:lstStyle/>
                    <a:p>
                      <a:pPr>
                        <a:tabLst>
                          <a:tab pos="1524000" algn="l"/>
                        </a:tabLst>
                      </a:pPr>
                      <a:r>
                        <a:rPr lang="en-CA" dirty="0"/>
                        <a:t>Overrides</a:t>
                      </a:r>
                    </a:p>
                  </a:txBody>
                  <a:tcPr/>
                </a:tc>
                <a:extLst>
                  <a:ext uri="{0D108BD9-81ED-4DB2-BD59-A6C34878D82A}">
                    <a16:rowId xmlns:a16="http://schemas.microsoft.com/office/drawing/2014/main" val="3777525143"/>
                  </a:ext>
                </a:extLst>
              </a:tr>
              <a:tr h="356977">
                <a:tc>
                  <a:txBody>
                    <a:bodyPr/>
                    <a:lstStyle/>
                    <a:p>
                      <a:r>
                        <a:rPr lang="en-CA" dirty="0"/>
                        <a:t>Thomas</a:t>
                      </a:r>
                    </a:p>
                  </a:txBody>
                  <a:tcPr/>
                </a:tc>
                <a:tc>
                  <a:txBody>
                    <a:bodyPr/>
                    <a:lstStyle/>
                    <a:p>
                      <a:r>
                        <a:rPr lang="en-CA" dirty="0"/>
                        <a:t>Reading Instructions</a:t>
                      </a:r>
                    </a:p>
                  </a:txBody>
                  <a:tcPr/>
                </a:tc>
                <a:tc>
                  <a:txBody>
                    <a:bodyPr/>
                    <a:lstStyle/>
                    <a:p>
                      <a:r>
                        <a:rPr lang="en-CA" dirty="0"/>
                        <a:t>wer92345few8923</a:t>
                      </a:r>
                    </a:p>
                  </a:txBody>
                  <a:tcPr/>
                </a:tc>
                <a:tc>
                  <a:txBody>
                    <a:bodyPr/>
                    <a:lstStyle/>
                    <a:p>
                      <a:endParaRPr lang="en-CA" dirty="0"/>
                    </a:p>
                  </a:txBody>
                  <a:tcPr/>
                </a:tc>
                <a:extLst>
                  <a:ext uri="{0D108BD9-81ED-4DB2-BD59-A6C34878D82A}">
                    <a16:rowId xmlns:a16="http://schemas.microsoft.com/office/drawing/2014/main" val="3088486338"/>
                  </a:ext>
                </a:extLst>
              </a:tr>
              <a:tr h="356977">
                <a:tc>
                  <a:txBody>
                    <a:bodyPr/>
                    <a:lstStyle/>
                    <a:p>
                      <a:r>
                        <a:rPr lang="en-CA" dirty="0"/>
                        <a:t>Garrett</a:t>
                      </a:r>
                    </a:p>
                  </a:txBody>
                  <a:tcPr/>
                </a:tc>
                <a:tc>
                  <a:txBody>
                    <a:bodyPr/>
                    <a:lstStyle/>
                    <a:p>
                      <a:r>
                        <a:rPr lang="en-CA" dirty="0"/>
                        <a:t>Creating Profile</a:t>
                      </a:r>
                    </a:p>
                  </a:txBody>
                  <a:tcPr/>
                </a:tc>
                <a:tc>
                  <a:txBody>
                    <a:bodyPr/>
                    <a:lstStyle/>
                    <a:p>
                      <a:r>
                        <a:rPr lang="en-CA" dirty="0"/>
                        <a:t>agfewfafefwfefw3</a:t>
                      </a:r>
                    </a:p>
                  </a:txBody>
                  <a:tcPr/>
                </a:tc>
                <a:tc>
                  <a:txBody>
                    <a:bodyPr/>
                    <a:lstStyle/>
                    <a:p>
                      <a:endParaRPr lang="en-CA" dirty="0"/>
                    </a:p>
                  </a:txBody>
                  <a:tcPr/>
                </a:tc>
                <a:extLst>
                  <a:ext uri="{0D108BD9-81ED-4DB2-BD59-A6C34878D82A}">
                    <a16:rowId xmlns:a16="http://schemas.microsoft.com/office/drawing/2014/main" val="3488999744"/>
                  </a:ext>
                </a:extLst>
              </a:tr>
              <a:tr h="356977">
                <a:tc>
                  <a:txBody>
                    <a:bodyPr/>
                    <a:lstStyle/>
                    <a:p>
                      <a:r>
                        <a:rPr lang="en-CA" dirty="0"/>
                        <a:t>Chris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Wer92345few8923</a:t>
                      </a:r>
                    </a:p>
                  </a:txBody>
                  <a:tcPr/>
                </a:tc>
                <a:tc>
                  <a:txBody>
                    <a:bodyPr/>
                    <a:lstStyle/>
                    <a:p>
                      <a:endParaRPr lang="en-CA"/>
                    </a:p>
                  </a:txBody>
                  <a:tcPr/>
                </a:tc>
                <a:extLst>
                  <a:ext uri="{0D108BD9-81ED-4DB2-BD59-A6C34878D82A}">
                    <a16:rowId xmlns:a16="http://schemas.microsoft.com/office/drawing/2014/main" val="2405345663"/>
                  </a:ext>
                </a:extLst>
              </a:tr>
              <a:tr h="356977">
                <a:tc>
                  <a:txBody>
                    <a:bodyPr/>
                    <a:lstStyle/>
                    <a:p>
                      <a:r>
                        <a:rPr lang="en-CA" dirty="0"/>
                        <a:t>Isaiah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Ready to Start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W343445few8923</a:t>
                      </a:r>
                    </a:p>
                  </a:txBody>
                  <a:tcPr/>
                </a:tc>
                <a:tc>
                  <a:txBody>
                    <a:bodyPr/>
                    <a:lstStyle/>
                    <a:p>
                      <a:endParaRPr lang="en-CA" dirty="0"/>
                    </a:p>
                  </a:txBody>
                  <a:tcPr/>
                </a:tc>
                <a:extLst>
                  <a:ext uri="{0D108BD9-81ED-4DB2-BD59-A6C34878D82A}">
                    <a16:rowId xmlns:a16="http://schemas.microsoft.com/office/drawing/2014/main" val="760085593"/>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38164310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461473465"/>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2710235781"/>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143966369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421055960"/>
                  </a:ext>
                </a:extLst>
              </a:tr>
              <a:tr h="356977">
                <a:tc>
                  <a:txBody>
                    <a:bodyPr/>
                    <a:lstStyle/>
                    <a:p>
                      <a:endParaRPr lang="en-CA" dirty="0"/>
                    </a:p>
                  </a:txBody>
                  <a:tcPr/>
                </a:tc>
                <a:tc>
                  <a:txBody>
                    <a:bodyPr/>
                    <a:lstStyle/>
                    <a:p>
                      <a:endParaRPr lang="en-CA" dirty="0"/>
                    </a:p>
                  </a:txBody>
                  <a:tcPr/>
                </a:tc>
                <a:tc>
                  <a:txBody>
                    <a:bodyPr/>
                    <a:lstStyle/>
                    <a:p>
                      <a:endParaRPr lang="en-CA" dirty="0"/>
                    </a:p>
                  </a:txBody>
                  <a:tcPr/>
                </a:tc>
                <a:tc>
                  <a:txBody>
                    <a:bodyPr/>
                    <a:lstStyle/>
                    <a:p>
                      <a:endParaRPr lang="en-CA" dirty="0"/>
                    </a:p>
                  </a:txBody>
                  <a:tcPr/>
                </a:tc>
                <a:extLst>
                  <a:ext uri="{0D108BD9-81ED-4DB2-BD59-A6C34878D82A}">
                    <a16:rowId xmlns:a16="http://schemas.microsoft.com/office/drawing/2014/main" val="3071593539"/>
                  </a:ext>
                </a:extLst>
              </a:tr>
            </a:tbl>
          </a:graphicData>
        </a:graphic>
      </p:graphicFrame>
      <p:grpSp>
        <p:nvGrpSpPr>
          <p:cNvPr id="2" name="Group 1">
            <a:extLst>
              <a:ext uri="{FF2B5EF4-FFF2-40B4-BE49-F238E27FC236}">
                <a16:creationId xmlns:a16="http://schemas.microsoft.com/office/drawing/2014/main" id="{5E58937C-555E-425F-B90A-BA107B700464}"/>
              </a:ext>
            </a:extLst>
          </p:cNvPr>
          <p:cNvGrpSpPr/>
          <p:nvPr/>
        </p:nvGrpSpPr>
        <p:grpSpPr>
          <a:xfrm>
            <a:off x="7063822" y="1401218"/>
            <a:ext cx="1748873" cy="1400688"/>
            <a:chOff x="9972675" y="619124"/>
            <a:chExt cx="1748873" cy="1400688"/>
          </a:xfrm>
        </p:grpSpPr>
        <p:sp>
          <p:nvSpPr>
            <p:cNvPr id="18" name="TextBox 17">
              <a:extLst>
                <a:ext uri="{FF2B5EF4-FFF2-40B4-BE49-F238E27FC236}">
                  <a16:creationId xmlns:a16="http://schemas.microsoft.com/office/drawing/2014/main" id="{A9F2052A-D8F9-4FB2-9F50-05BC0E49F466}"/>
                </a:ext>
              </a:extLst>
            </p:cNvPr>
            <p:cNvSpPr txBox="1"/>
            <p:nvPr/>
          </p:nvSpPr>
          <p:spPr>
            <a:xfrm>
              <a:off x="9972675" y="61912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0" name="TextBox 19">
              <a:extLst>
                <a:ext uri="{FF2B5EF4-FFF2-40B4-BE49-F238E27FC236}">
                  <a16:creationId xmlns:a16="http://schemas.microsoft.com/office/drawing/2014/main" id="{9BDF0209-1F80-46CD-B9BA-25E2E9F2CE4B}"/>
                </a:ext>
              </a:extLst>
            </p:cNvPr>
            <p:cNvSpPr txBox="1"/>
            <p:nvPr/>
          </p:nvSpPr>
          <p:spPr>
            <a:xfrm>
              <a:off x="10751862" y="619124"/>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1" name="TextBox 20">
              <a:extLst>
                <a:ext uri="{FF2B5EF4-FFF2-40B4-BE49-F238E27FC236}">
                  <a16:creationId xmlns:a16="http://schemas.microsoft.com/office/drawing/2014/main" id="{66A0152C-7075-4D0B-89B8-4D349E0F1BA0}"/>
                </a:ext>
              </a:extLst>
            </p:cNvPr>
            <p:cNvSpPr txBox="1"/>
            <p:nvPr/>
          </p:nvSpPr>
          <p:spPr>
            <a:xfrm>
              <a:off x="9991725" y="102015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2" name="TextBox 21">
              <a:extLst>
                <a:ext uri="{FF2B5EF4-FFF2-40B4-BE49-F238E27FC236}">
                  <a16:creationId xmlns:a16="http://schemas.microsoft.com/office/drawing/2014/main" id="{38F8959D-D633-4276-812D-58DFBC7526F5}"/>
                </a:ext>
              </a:extLst>
            </p:cNvPr>
            <p:cNvSpPr txBox="1"/>
            <p:nvPr/>
          </p:nvSpPr>
          <p:spPr>
            <a:xfrm>
              <a:off x="9991725" y="1394564"/>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3" name="TextBox 22">
              <a:extLst>
                <a:ext uri="{FF2B5EF4-FFF2-40B4-BE49-F238E27FC236}">
                  <a16:creationId xmlns:a16="http://schemas.microsoft.com/office/drawing/2014/main" id="{BEF997A6-0116-479E-938B-06992CC9815A}"/>
                </a:ext>
              </a:extLst>
            </p:cNvPr>
            <p:cNvSpPr txBox="1"/>
            <p:nvPr/>
          </p:nvSpPr>
          <p:spPr>
            <a:xfrm>
              <a:off x="9991725" y="1742813"/>
              <a:ext cx="666750" cy="276999"/>
            </a:xfrm>
            <a:prstGeom prst="rect">
              <a:avLst/>
            </a:prstGeom>
            <a:solidFill>
              <a:schemeClr val="accent1">
                <a:lumMod val="40000"/>
                <a:lumOff val="60000"/>
              </a:schemeClr>
            </a:solidFill>
            <a:ln>
              <a:solidFill>
                <a:schemeClr val="tx1"/>
              </a:solidFill>
            </a:ln>
          </p:spPr>
          <p:txBody>
            <a:bodyPr wrap="square" lIns="36000" tIns="0" rIns="36000" bIns="0" rtlCol="0">
              <a:spAutoFit/>
            </a:bodyPr>
            <a:lstStyle/>
            <a:p>
              <a:pPr algn="ctr"/>
              <a:r>
                <a:rPr lang="en-CA" dirty="0"/>
                <a:t>Skip</a:t>
              </a:r>
            </a:p>
          </p:txBody>
        </p:sp>
        <p:sp>
          <p:nvSpPr>
            <p:cNvPr id="24" name="TextBox 23">
              <a:extLst>
                <a:ext uri="{FF2B5EF4-FFF2-40B4-BE49-F238E27FC236}">
                  <a16:creationId xmlns:a16="http://schemas.microsoft.com/office/drawing/2014/main" id="{94409948-FA77-4686-9193-8A2BCF5FB4C9}"/>
                </a:ext>
              </a:extLst>
            </p:cNvPr>
            <p:cNvSpPr txBox="1"/>
            <p:nvPr/>
          </p:nvSpPr>
          <p:spPr>
            <a:xfrm>
              <a:off x="10794724" y="102015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5" name="TextBox 24">
              <a:extLst>
                <a:ext uri="{FF2B5EF4-FFF2-40B4-BE49-F238E27FC236}">
                  <a16:creationId xmlns:a16="http://schemas.microsoft.com/office/drawing/2014/main" id="{B74E284F-EAC4-429E-A904-3C91F1796646}"/>
                </a:ext>
              </a:extLst>
            </p:cNvPr>
            <p:cNvSpPr txBox="1"/>
            <p:nvPr/>
          </p:nvSpPr>
          <p:spPr>
            <a:xfrm>
              <a:off x="10816673" y="1394563"/>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sp>
          <p:nvSpPr>
            <p:cNvPr id="26" name="TextBox 25">
              <a:extLst>
                <a:ext uri="{FF2B5EF4-FFF2-40B4-BE49-F238E27FC236}">
                  <a16:creationId xmlns:a16="http://schemas.microsoft.com/office/drawing/2014/main" id="{94E42CCD-373D-4CD9-A18F-FAFAF416BF2D}"/>
                </a:ext>
              </a:extLst>
            </p:cNvPr>
            <p:cNvSpPr txBox="1"/>
            <p:nvPr/>
          </p:nvSpPr>
          <p:spPr>
            <a:xfrm>
              <a:off x="10816673" y="1741376"/>
              <a:ext cx="904875" cy="276999"/>
            </a:xfrm>
            <a:prstGeom prst="rect">
              <a:avLst/>
            </a:prstGeom>
            <a:solidFill>
              <a:schemeClr val="accent2">
                <a:lumMod val="40000"/>
                <a:lumOff val="60000"/>
              </a:schemeClr>
            </a:solidFill>
            <a:ln>
              <a:solidFill>
                <a:srgbClr val="C00000"/>
              </a:solidFill>
            </a:ln>
          </p:spPr>
          <p:txBody>
            <a:bodyPr wrap="square" lIns="36000" tIns="0" rIns="36000" bIns="0" rtlCol="0">
              <a:spAutoFit/>
            </a:bodyPr>
            <a:lstStyle/>
            <a:p>
              <a:pPr algn="ctr"/>
              <a:r>
                <a:rPr lang="en-CA" dirty="0"/>
                <a:t>Remove</a:t>
              </a:r>
            </a:p>
          </p:txBody>
        </p:sp>
      </p:grpSp>
      <p:grpSp>
        <p:nvGrpSpPr>
          <p:cNvPr id="7" name="Group 6">
            <a:extLst>
              <a:ext uri="{FF2B5EF4-FFF2-40B4-BE49-F238E27FC236}">
                <a16:creationId xmlns:a16="http://schemas.microsoft.com/office/drawing/2014/main" id="{E4DDACAF-B431-4779-AEAB-BE4DAD232D7A}"/>
              </a:ext>
            </a:extLst>
          </p:cNvPr>
          <p:cNvGrpSpPr/>
          <p:nvPr/>
        </p:nvGrpSpPr>
        <p:grpSpPr>
          <a:xfrm>
            <a:off x="10857897" y="132439"/>
            <a:ext cx="1004936" cy="1021843"/>
            <a:chOff x="10921844" y="140950"/>
            <a:chExt cx="1004936" cy="1021843"/>
          </a:xfrm>
        </p:grpSpPr>
        <p:pic>
          <p:nvPicPr>
            <p:cNvPr id="15" name="Picture 2" descr="Monitoring, warfare, awacs, radar, aircraft, radio intelligence, airplane  icon">
              <a:extLst>
                <a:ext uri="{FF2B5EF4-FFF2-40B4-BE49-F238E27FC236}">
                  <a16:creationId xmlns:a16="http://schemas.microsoft.com/office/drawing/2014/main" id="{505606A3-80A3-4327-A076-FA2C57D36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0904" y="430985"/>
              <a:ext cx="260498" cy="23017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539526C4-0699-400A-80C5-18E2C98CD471}"/>
                </a:ext>
              </a:extLst>
            </p:cNvPr>
            <p:cNvSpPr txBox="1"/>
            <p:nvPr/>
          </p:nvSpPr>
          <p:spPr>
            <a:xfrm>
              <a:off x="10921844" y="140950"/>
              <a:ext cx="1004936" cy="261610"/>
            </a:xfrm>
            <a:prstGeom prst="rect">
              <a:avLst/>
            </a:prstGeom>
            <a:noFill/>
          </p:spPr>
          <p:txBody>
            <a:bodyPr wrap="square">
              <a:spAutoFit/>
            </a:bodyPr>
            <a:lstStyle/>
            <a:p>
              <a:r>
                <a:rPr lang="en-CA" sz="1100" dirty="0"/>
                <a:t>Sneak-A-Peak</a:t>
              </a:r>
            </a:p>
          </p:txBody>
        </p:sp>
        <p:grpSp>
          <p:nvGrpSpPr>
            <p:cNvPr id="5" name="Group 4">
              <a:extLst>
                <a:ext uri="{FF2B5EF4-FFF2-40B4-BE49-F238E27FC236}">
                  <a16:creationId xmlns:a16="http://schemas.microsoft.com/office/drawing/2014/main" id="{FF9437D4-9CCC-4D30-96E2-F61CA92899B1}"/>
                </a:ext>
              </a:extLst>
            </p:cNvPr>
            <p:cNvGrpSpPr/>
            <p:nvPr/>
          </p:nvGrpSpPr>
          <p:grpSpPr>
            <a:xfrm>
              <a:off x="11045233" y="764284"/>
              <a:ext cx="758157" cy="398509"/>
              <a:chOff x="8560903" y="3724569"/>
              <a:chExt cx="758157" cy="398509"/>
            </a:xfrm>
          </p:grpSpPr>
          <p:sp>
            <p:nvSpPr>
              <p:cNvPr id="3" name="Rectangle 2">
                <a:extLst>
                  <a:ext uri="{FF2B5EF4-FFF2-40B4-BE49-F238E27FC236}">
                    <a16:creationId xmlns:a16="http://schemas.microsoft.com/office/drawing/2014/main" id="{2DC697D7-663B-4242-A1F0-26816D3A0869}"/>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38" name="Rectangle 37">
                <a:extLst>
                  <a:ext uri="{FF2B5EF4-FFF2-40B4-BE49-F238E27FC236}">
                    <a16:creationId xmlns:a16="http://schemas.microsoft.com/office/drawing/2014/main" id="{00EB9418-156F-4456-B52F-1B6CE8B2048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39" name="Rectangle 38">
                <a:extLst>
                  <a:ext uri="{FF2B5EF4-FFF2-40B4-BE49-F238E27FC236}">
                    <a16:creationId xmlns:a16="http://schemas.microsoft.com/office/drawing/2014/main" id="{D81FA8BB-C60B-4A55-8750-5818A4D83B9B}"/>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8" name="Group 7">
            <a:extLst>
              <a:ext uri="{FF2B5EF4-FFF2-40B4-BE49-F238E27FC236}">
                <a16:creationId xmlns:a16="http://schemas.microsoft.com/office/drawing/2014/main" id="{0A4886A9-BFF2-4762-982C-AFE3DA453D7B}"/>
              </a:ext>
            </a:extLst>
          </p:cNvPr>
          <p:cNvGrpSpPr/>
          <p:nvPr/>
        </p:nvGrpSpPr>
        <p:grpSpPr>
          <a:xfrm>
            <a:off x="10886698" y="1147294"/>
            <a:ext cx="982161" cy="963866"/>
            <a:chOff x="10993461" y="1272861"/>
            <a:chExt cx="982161" cy="963866"/>
          </a:xfrm>
        </p:grpSpPr>
        <p:sp>
          <p:nvSpPr>
            <p:cNvPr id="19" name="TextBox 18">
              <a:extLst>
                <a:ext uri="{FF2B5EF4-FFF2-40B4-BE49-F238E27FC236}">
                  <a16:creationId xmlns:a16="http://schemas.microsoft.com/office/drawing/2014/main" id="{8535396B-1C09-47D2-9E59-BCB5B81C97A6}"/>
                </a:ext>
              </a:extLst>
            </p:cNvPr>
            <p:cNvSpPr txBox="1"/>
            <p:nvPr/>
          </p:nvSpPr>
          <p:spPr>
            <a:xfrm>
              <a:off x="10993461" y="1272861"/>
              <a:ext cx="982161" cy="261610"/>
            </a:xfrm>
            <a:prstGeom prst="rect">
              <a:avLst/>
            </a:prstGeom>
            <a:noFill/>
          </p:spPr>
          <p:txBody>
            <a:bodyPr wrap="square">
              <a:spAutoFit/>
            </a:bodyPr>
            <a:lstStyle/>
            <a:p>
              <a:r>
                <a:rPr lang="en-CA" sz="1100" dirty="0"/>
                <a:t>Bubble Wrap</a:t>
              </a:r>
            </a:p>
          </p:txBody>
        </p:sp>
        <p:pic>
          <p:nvPicPr>
            <p:cNvPr id="34" name="Picture 2" descr="Fragile, moving, cushion, wrap, bubble icon - Download">
              <a:extLst>
                <a:ext uri="{FF2B5EF4-FFF2-40B4-BE49-F238E27FC236}">
                  <a16:creationId xmlns:a16="http://schemas.microsoft.com/office/drawing/2014/main" id="{9DB5EF64-CC08-4D55-B5CA-621CEEBCB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1885" y="1478858"/>
              <a:ext cx="396726" cy="396726"/>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73BC8A8B-46AA-4534-812D-9A46FE8F1F7C}"/>
                </a:ext>
              </a:extLst>
            </p:cNvPr>
            <p:cNvGrpSpPr/>
            <p:nvPr/>
          </p:nvGrpSpPr>
          <p:grpSpPr>
            <a:xfrm>
              <a:off x="11095969" y="1838218"/>
              <a:ext cx="758157" cy="398509"/>
              <a:chOff x="8560903" y="3724569"/>
              <a:chExt cx="758157" cy="398509"/>
            </a:xfrm>
          </p:grpSpPr>
          <p:sp>
            <p:nvSpPr>
              <p:cNvPr id="41" name="Rectangle 40">
                <a:extLst>
                  <a:ext uri="{FF2B5EF4-FFF2-40B4-BE49-F238E27FC236}">
                    <a16:creationId xmlns:a16="http://schemas.microsoft.com/office/drawing/2014/main" id="{CB87F506-2F34-4F15-8FCB-D2E00BFB63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2" name="Rectangle 41">
                <a:extLst>
                  <a:ext uri="{FF2B5EF4-FFF2-40B4-BE49-F238E27FC236}">
                    <a16:creationId xmlns:a16="http://schemas.microsoft.com/office/drawing/2014/main" id="{51789522-80E1-44D8-8670-55B28EC0D360}"/>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3" name="Rectangle 42">
                <a:extLst>
                  <a:ext uri="{FF2B5EF4-FFF2-40B4-BE49-F238E27FC236}">
                    <a16:creationId xmlns:a16="http://schemas.microsoft.com/office/drawing/2014/main" id="{ACCAC94C-6191-4F98-84C8-BBA246662A0E}"/>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9" name="Group 8">
            <a:extLst>
              <a:ext uri="{FF2B5EF4-FFF2-40B4-BE49-F238E27FC236}">
                <a16:creationId xmlns:a16="http://schemas.microsoft.com/office/drawing/2014/main" id="{812D1418-8B1B-482F-98C8-16F6BC57B5CD}"/>
              </a:ext>
            </a:extLst>
          </p:cNvPr>
          <p:cNvGrpSpPr/>
          <p:nvPr/>
        </p:nvGrpSpPr>
        <p:grpSpPr>
          <a:xfrm>
            <a:off x="11022094" y="2129532"/>
            <a:ext cx="801880" cy="1013876"/>
            <a:chOff x="11103024" y="2273619"/>
            <a:chExt cx="801880" cy="1013876"/>
          </a:xfrm>
        </p:grpSpPr>
        <p:sp>
          <p:nvSpPr>
            <p:cNvPr id="29" name="TextBox 28">
              <a:extLst>
                <a:ext uri="{FF2B5EF4-FFF2-40B4-BE49-F238E27FC236}">
                  <a16:creationId xmlns:a16="http://schemas.microsoft.com/office/drawing/2014/main" id="{E334D86D-C6F3-45E8-9184-E094D5527E2E}"/>
                </a:ext>
              </a:extLst>
            </p:cNvPr>
            <p:cNvSpPr txBox="1"/>
            <p:nvPr/>
          </p:nvSpPr>
          <p:spPr>
            <a:xfrm>
              <a:off x="11128789" y="2273619"/>
              <a:ext cx="776115" cy="261610"/>
            </a:xfrm>
            <a:prstGeom prst="rect">
              <a:avLst/>
            </a:prstGeom>
            <a:noFill/>
          </p:spPr>
          <p:txBody>
            <a:bodyPr wrap="square">
              <a:spAutoFit/>
            </a:bodyPr>
            <a:lstStyle/>
            <a:p>
              <a:r>
                <a:rPr lang="en-CA" sz="1100" dirty="0"/>
                <a:t>Big Shot</a:t>
              </a:r>
            </a:p>
          </p:txBody>
        </p:sp>
        <p:pic>
          <p:nvPicPr>
            <p:cNvPr id="31" name="Picture 10" descr="Illustration Isolated Grey Missile Icon Stock Vector (Royalty Free)  266595614">
              <a:extLst>
                <a:ext uri="{FF2B5EF4-FFF2-40B4-BE49-F238E27FC236}">
                  <a16:creationId xmlns:a16="http://schemas.microsoft.com/office/drawing/2014/main" id="{561232D9-E616-4551-8E8A-6AC6E7B472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11267699" y="2503129"/>
              <a:ext cx="365097" cy="369332"/>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12B209B7-CDF7-4BEA-AC44-5B41A9F1C982}"/>
                </a:ext>
              </a:extLst>
            </p:cNvPr>
            <p:cNvGrpSpPr/>
            <p:nvPr/>
          </p:nvGrpSpPr>
          <p:grpSpPr>
            <a:xfrm>
              <a:off x="11103024" y="2888986"/>
              <a:ext cx="758157" cy="398509"/>
              <a:chOff x="8560903" y="3724569"/>
              <a:chExt cx="758157" cy="398509"/>
            </a:xfrm>
          </p:grpSpPr>
          <p:sp>
            <p:nvSpPr>
              <p:cNvPr id="45" name="Rectangle 44">
                <a:extLst>
                  <a:ext uri="{FF2B5EF4-FFF2-40B4-BE49-F238E27FC236}">
                    <a16:creationId xmlns:a16="http://schemas.microsoft.com/office/drawing/2014/main" id="{74C5320D-080B-4FFE-9742-5674B8E3E66C}"/>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46" name="Rectangle 45">
                <a:extLst>
                  <a:ext uri="{FF2B5EF4-FFF2-40B4-BE49-F238E27FC236}">
                    <a16:creationId xmlns:a16="http://schemas.microsoft.com/office/drawing/2014/main" id="{4FD4A29F-CE35-4735-B6B2-94C9360F862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47" name="Rectangle 46">
                <a:extLst>
                  <a:ext uri="{FF2B5EF4-FFF2-40B4-BE49-F238E27FC236}">
                    <a16:creationId xmlns:a16="http://schemas.microsoft.com/office/drawing/2014/main" id="{137471BA-96B9-45AE-9B54-7DD076949643}"/>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1" name="Group 10">
            <a:extLst>
              <a:ext uri="{FF2B5EF4-FFF2-40B4-BE49-F238E27FC236}">
                <a16:creationId xmlns:a16="http://schemas.microsoft.com/office/drawing/2014/main" id="{AD170BE4-81E8-4556-BC76-6AFDAFE90E52}"/>
              </a:ext>
            </a:extLst>
          </p:cNvPr>
          <p:cNvGrpSpPr/>
          <p:nvPr/>
        </p:nvGrpSpPr>
        <p:grpSpPr>
          <a:xfrm>
            <a:off x="10971010" y="3175971"/>
            <a:ext cx="1161712" cy="1094991"/>
            <a:chOff x="10951456" y="3296067"/>
            <a:chExt cx="1161712" cy="1094991"/>
          </a:xfrm>
        </p:grpSpPr>
        <p:sp>
          <p:nvSpPr>
            <p:cNvPr id="30" name="TextBox 29">
              <a:extLst>
                <a:ext uri="{FF2B5EF4-FFF2-40B4-BE49-F238E27FC236}">
                  <a16:creationId xmlns:a16="http://schemas.microsoft.com/office/drawing/2014/main" id="{8806CFA2-E9E3-4698-ABA7-E371C6FC9F66}"/>
                </a:ext>
              </a:extLst>
            </p:cNvPr>
            <p:cNvSpPr txBox="1"/>
            <p:nvPr/>
          </p:nvSpPr>
          <p:spPr>
            <a:xfrm>
              <a:off x="10951456" y="3296067"/>
              <a:ext cx="1161712" cy="261610"/>
            </a:xfrm>
            <a:prstGeom prst="rect">
              <a:avLst/>
            </a:prstGeom>
            <a:noFill/>
          </p:spPr>
          <p:txBody>
            <a:bodyPr wrap="square">
              <a:spAutoFit/>
            </a:bodyPr>
            <a:lstStyle/>
            <a:p>
              <a:r>
                <a:rPr lang="en-CA" sz="1100" dirty="0"/>
                <a:t>Move-it Minor</a:t>
              </a:r>
            </a:p>
          </p:txBody>
        </p:sp>
        <p:pic>
          <p:nvPicPr>
            <p:cNvPr id="32" name="Picture 12" descr="Move icon on white background flat style move Vector Image">
              <a:extLst>
                <a:ext uri="{FF2B5EF4-FFF2-40B4-BE49-F238E27FC236}">
                  <a16:creationId xmlns:a16="http://schemas.microsoft.com/office/drawing/2014/main" id="{F3F8D9FE-AB4C-4ADD-9BA4-4C5102DFD7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11297317" y="3544826"/>
              <a:ext cx="405659" cy="398509"/>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a:extLst>
                <a:ext uri="{FF2B5EF4-FFF2-40B4-BE49-F238E27FC236}">
                  <a16:creationId xmlns:a16="http://schemas.microsoft.com/office/drawing/2014/main" id="{469C432E-E9AC-4A13-8240-4E14CF6D1C01}"/>
                </a:ext>
              </a:extLst>
            </p:cNvPr>
            <p:cNvGrpSpPr/>
            <p:nvPr/>
          </p:nvGrpSpPr>
          <p:grpSpPr>
            <a:xfrm>
              <a:off x="11161045" y="3992549"/>
              <a:ext cx="758157" cy="398509"/>
              <a:chOff x="8560903" y="3724569"/>
              <a:chExt cx="758157" cy="398509"/>
            </a:xfrm>
          </p:grpSpPr>
          <p:sp>
            <p:nvSpPr>
              <p:cNvPr id="49" name="Rectangle 48">
                <a:extLst>
                  <a:ext uri="{FF2B5EF4-FFF2-40B4-BE49-F238E27FC236}">
                    <a16:creationId xmlns:a16="http://schemas.microsoft.com/office/drawing/2014/main" id="{626EA4C8-E903-4553-A1F3-F7A22901ED0D}"/>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0" name="Rectangle 49">
                <a:extLst>
                  <a:ext uri="{FF2B5EF4-FFF2-40B4-BE49-F238E27FC236}">
                    <a16:creationId xmlns:a16="http://schemas.microsoft.com/office/drawing/2014/main" id="{0A7F6E82-B856-4D4F-9044-6E0A769FC452}"/>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1" name="Rectangle 50">
                <a:extLst>
                  <a:ext uri="{FF2B5EF4-FFF2-40B4-BE49-F238E27FC236}">
                    <a16:creationId xmlns:a16="http://schemas.microsoft.com/office/drawing/2014/main" id="{22CA703B-0489-4E54-AA0E-73BF20EFED3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2" name="Group 11">
            <a:extLst>
              <a:ext uri="{FF2B5EF4-FFF2-40B4-BE49-F238E27FC236}">
                <a16:creationId xmlns:a16="http://schemas.microsoft.com/office/drawing/2014/main" id="{DAD558F3-C1A4-4EC6-938F-5A98D3E84E5E}"/>
              </a:ext>
            </a:extLst>
          </p:cNvPr>
          <p:cNvGrpSpPr/>
          <p:nvPr/>
        </p:nvGrpSpPr>
        <p:grpSpPr>
          <a:xfrm>
            <a:off x="11047859" y="4258111"/>
            <a:ext cx="1161712" cy="1074253"/>
            <a:chOff x="11029883" y="4432619"/>
            <a:chExt cx="1161712" cy="1074253"/>
          </a:xfrm>
        </p:grpSpPr>
        <p:pic>
          <p:nvPicPr>
            <p:cNvPr id="33" name="Picture 16" descr="Download free Curved arrow icon">
              <a:extLst>
                <a:ext uri="{FF2B5EF4-FFF2-40B4-BE49-F238E27FC236}">
                  <a16:creationId xmlns:a16="http://schemas.microsoft.com/office/drawing/2014/main" id="{98CEE903-A8F0-4E52-B488-ABECEFB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30653" y="4676159"/>
              <a:ext cx="369333" cy="369333"/>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D757531-1896-44C0-B14F-CE54B66DF0A3}"/>
                </a:ext>
              </a:extLst>
            </p:cNvPr>
            <p:cNvSpPr txBox="1"/>
            <p:nvPr/>
          </p:nvSpPr>
          <p:spPr>
            <a:xfrm>
              <a:off x="11029883" y="4432619"/>
              <a:ext cx="1161712" cy="261610"/>
            </a:xfrm>
            <a:prstGeom prst="rect">
              <a:avLst/>
            </a:prstGeom>
            <a:noFill/>
          </p:spPr>
          <p:txBody>
            <a:bodyPr wrap="square">
              <a:spAutoFit/>
            </a:bodyPr>
            <a:lstStyle/>
            <a:p>
              <a:r>
                <a:rPr lang="en-CA" sz="1100" dirty="0"/>
                <a:t>Move-it Major</a:t>
              </a:r>
            </a:p>
          </p:txBody>
        </p:sp>
        <p:grpSp>
          <p:nvGrpSpPr>
            <p:cNvPr id="52" name="Group 51">
              <a:extLst>
                <a:ext uri="{FF2B5EF4-FFF2-40B4-BE49-F238E27FC236}">
                  <a16:creationId xmlns:a16="http://schemas.microsoft.com/office/drawing/2014/main" id="{7C15C16E-E198-4A38-A6EA-2BF6473AE816}"/>
                </a:ext>
              </a:extLst>
            </p:cNvPr>
            <p:cNvGrpSpPr/>
            <p:nvPr/>
          </p:nvGrpSpPr>
          <p:grpSpPr>
            <a:xfrm>
              <a:off x="11136241" y="5108363"/>
              <a:ext cx="758157" cy="398509"/>
              <a:chOff x="8560903" y="3724569"/>
              <a:chExt cx="758157" cy="398509"/>
            </a:xfrm>
          </p:grpSpPr>
          <p:sp>
            <p:nvSpPr>
              <p:cNvPr id="53" name="Rectangle 52">
                <a:extLst>
                  <a:ext uri="{FF2B5EF4-FFF2-40B4-BE49-F238E27FC236}">
                    <a16:creationId xmlns:a16="http://schemas.microsoft.com/office/drawing/2014/main" id="{4C70C383-20CD-423A-B4FE-7999DCF949D7}"/>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54" name="Rectangle 53">
                <a:extLst>
                  <a:ext uri="{FF2B5EF4-FFF2-40B4-BE49-F238E27FC236}">
                    <a16:creationId xmlns:a16="http://schemas.microsoft.com/office/drawing/2014/main" id="{B2B424F0-9D50-49E2-9B43-83BDD28CA233}"/>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55" name="Rectangle 54">
                <a:extLst>
                  <a:ext uri="{FF2B5EF4-FFF2-40B4-BE49-F238E27FC236}">
                    <a16:creationId xmlns:a16="http://schemas.microsoft.com/office/drawing/2014/main" id="{60A2DDA7-AF2A-40D6-9C6F-998ABD4CE8A1}"/>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grpSp>
        <p:nvGrpSpPr>
          <p:cNvPr id="13" name="Group 12">
            <a:extLst>
              <a:ext uri="{FF2B5EF4-FFF2-40B4-BE49-F238E27FC236}">
                <a16:creationId xmlns:a16="http://schemas.microsoft.com/office/drawing/2014/main" id="{CACCC258-5BBF-445D-B5ED-7817BE6F7E7E}"/>
              </a:ext>
            </a:extLst>
          </p:cNvPr>
          <p:cNvGrpSpPr/>
          <p:nvPr/>
        </p:nvGrpSpPr>
        <p:grpSpPr>
          <a:xfrm>
            <a:off x="11180599" y="5397192"/>
            <a:ext cx="881781" cy="1145634"/>
            <a:chOff x="11128789" y="5569171"/>
            <a:chExt cx="881781" cy="1145634"/>
          </a:xfrm>
        </p:grpSpPr>
        <p:sp>
          <p:nvSpPr>
            <p:cNvPr id="36" name="TextBox 35">
              <a:extLst>
                <a:ext uri="{FF2B5EF4-FFF2-40B4-BE49-F238E27FC236}">
                  <a16:creationId xmlns:a16="http://schemas.microsoft.com/office/drawing/2014/main" id="{15804E03-44F8-42FC-9761-E05115EC54B3}"/>
                </a:ext>
              </a:extLst>
            </p:cNvPr>
            <p:cNvSpPr txBox="1"/>
            <p:nvPr/>
          </p:nvSpPr>
          <p:spPr>
            <a:xfrm>
              <a:off x="11128789" y="5569171"/>
              <a:ext cx="881781" cy="261610"/>
            </a:xfrm>
            <a:prstGeom prst="rect">
              <a:avLst/>
            </a:prstGeom>
            <a:noFill/>
          </p:spPr>
          <p:txBody>
            <a:bodyPr wrap="square">
              <a:spAutoFit/>
            </a:bodyPr>
            <a:lstStyle/>
            <a:p>
              <a:r>
                <a:rPr lang="en-CA" sz="1100" dirty="0"/>
                <a:t>God Mode</a:t>
              </a:r>
            </a:p>
          </p:txBody>
        </p:sp>
        <p:pic>
          <p:nvPicPr>
            <p:cNvPr id="37" name="Picture 4" descr="God Clipart #1198135 - Illustration by lineartestpilot">
              <a:extLst>
                <a:ext uri="{FF2B5EF4-FFF2-40B4-BE49-F238E27FC236}">
                  <a16:creationId xmlns:a16="http://schemas.microsoft.com/office/drawing/2014/main" id="{371EBD2B-75F3-488D-8162-77D97D4898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66408" y="5861355"/>
              <a:ext cx="395233" cy="414995"/>
            </a:xfrm>
            <a:prstGeom prst="rect">
              <a:avLst/>
            </a:prstGeom>
            <a:noFill/>
            <a:extLst>
              <a:ext uri="{909E8E84-426E-40DD-AFC4-6F175D3DCCD1}">
                <a14:hiddenFill xmlns:a14="http://schemas.microsoft.com/office/drawing/2010/main">
                  <a:solidFill>
                    <a:srgbClr val="FFFFFF"/>
                  </a:solidFill>
                </a14:hiddenFill>
              </a:ext>
            </a:extLst>
          </p:spPr>
        </p:pic>
        <p:grpSp>
          <p:nvGrpSpPr>
            <p:cNvPr id="60" name="Group 59">
              <a:extLst>
                <a:ext uri="{FF2B5EF4-FFF2-40B4-BE49-F238E27FC236}">
                  <a16:creationId xmlns:a16="http://schemas.microsoft.com/office/drawing/2014/main" id="{4340BED5-1331-416D-82C9-D4A7C62CD213}"/>
                </a:ext>
              </a:extLst>
            </p:cNvPr>
            <p:cNvGrpSpPr/>
            <p:nvPr/>
          </p:nvGrpSpPr>
          <p:grpSpPr>
            <a:xfrm>
              <a:off x="11222531" y="6316296"/>
              <a:ext cx="758157" cy="398509"/>
              <a:chOff x="8560903" y="3724569"/>
              <a:chExt cx="758157" cy="398509"/>
            </a:xfrm>
          </p:grpSpPr>
          <p:sp>
            <p:nvSpPr>
              <p:cNvPr id="61" name="Rectangle 60">
                <a:extLst>
                  <a:ext uri="{FF2B5EF4-FFF2-40B4-BE49-F238E27FC236}">
                    <a16:creationId xmlns:a16="http://schemas.microsoft.com/office/drawing/2014/main" id="{44308D15-723C-4094-8139-B261C0B68F56}"/>
                  </a:ext>
                </a:extLst>
              </p:cNvPr>
              <p:cNvSpPr/>
              <p:nvPr/>
            </p:nvSpPr>
            <p:spPr>
              <a:xfrm>
                <a:off x="8560903" y="3724569"/>
                <a:ext cx="412296"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3</a:t>
                </a:r>
              </a:p>
            </p:txBody>
          </p:sp>
          <p:sp>
            <p:nvSpPr>
              <p:cNvPr id="62" name="Rectangle 61">
                <a:extLst>
                  <a:ext uri="{FF2B5EF4-FFF2-40B4-BE49-F238E27FC236}">
                    <a16:creationId xmlns:a16="http://schemas.microsoft.com/office/drawing/2014/main" id="{EAB95052-70CF-4540-AA80-91CEED11196E}"/>
                  </a:ext>
                </a:extLst>
              </p:cNvPr>
              <p:cNvSpPr/>
              <p:nvPr/>
            </p:nvSpPr>
            <p:spPr>
              <a:xfrm>
                <a:off x="9000213" y="3724569"/>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3" name="Rectangle 62">
                <a:extLst>
                  <a:ext uri="{FF2B5EF4-FFF2-40B4-BE49-F238E27FC236}">
                    <a16:creationId xmlns:a16="http://schemas.microsoft.com/office/drawing/2014/main" id="{24D1F982-1FD8-4803-940E-1540B9A0BD7A}"/>
                  </a:ext>
                </a:extLst>
              </p:cNvPr>
              <p:cNvSpPr/>
              <p:nvPr/>
            </p:nvSpPr>
            <p:spPr>
              <a:xfrm>
                <a:off x="9000212" y="3937512"/>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grpSp>
      </p:grpSp>
      <p:sp>
        <p:nvSpPr>
          <p:cNvPr id="68" name="TextBox 67">
            <a:extLst>
              <a:ext uri="{FF2B5EF4-FFF2-40B4-BE49-F238E27FC236}">
                <a16:creationId xmlns:a16="http://schemas.microsoft.com/office/drawing/2014/main" id="{532841AB-E62A-4807-91DB-9C6E5F48A971}"/>
              </a:ext>
            </a:extLst>
          </p:cNvPr>
          <p:cNvSpPr txBox="1"/>
          <p:nvPr/>
        </p:nvSpPr>
        <p:spPr>
          <a:xfrm>
            <a:off x="1713147" y="5469531"/>
            <a:ext cx="2345808" cy="369332"/>
          </a:xfrm>
          <a:prstGeom prst="rect">
            <a:avLst/>
          </a:prstGeom>
          <a:solidFill>
            <a:srgbClr val="92D050"/>
          </a:solidFill>
          <a:ln>
            <a:solidFill>
              <a:srgbClr val="C00000"/>
            </a:solidFill>
          </a:ln>
        </p:spPr>
        <p:txBody>
          <a:bodyPr wrap="square" lIns="36000" tIns="0" rIns="36000" bIns="0" rtlCol="0">
            <a:spAutoFit/>
          </a:bodyPr>
          <a:lstStyle/>
          <a:p>
            <a:pPr algn="ctr"/>
            <a:r>
              <a:rPr lang="en-CA" sz="2400" dirty="0"/>
              <a:t>Start Game</a:t>
            </a:r>
          </a:p>
        </p:txBody>
      </p:sp>
      <p:sp>
        <p:nvSpPr>
          <p:cNvPr id="6" name="TextBox 5">
            <a:extLst>
              <a:ext uri="{FF2B5EF4-FFF2-40B4-BE49-F238E27FC236}">
                <a16:creationId xmlns:a16="http://schemas.microsoft.com/office/drawing/2014/main" id="{4C6CDD02-1399-446A-B74A-F8D60C01CA76}"/>
              </a:ext>
            </a:extLst>
          </p:cNvPr>
          <p:cNvSpPr txBox="1"/>
          <p:nvPr/>
        </p:nvSpPr>
        <p:spPr>
          <a:xfrm>
            <a:off x="0" y="3404"/>
            <a:ext cx="1355864" cy="369332"/>
          </a:xfrm>
          <a:prstGeom prst="rect">
            <a:avLst/>
          </a:prstGeom>
          <a:noFill/>
        </p:spPr>
        <p:txBody>
          <a:bodyPr wrap="square" rtlCol="0">
            <a:spAutoFit/>
          </a:bodyPr>
          <a:lstStyle/>
          <a:p>
            <a:r>
              <a:rPr lang="en-CA" dirty="0"/>
              <a:t>Host Screen:</a:t>
            </a:r>
          </a:p>
        </p:txBody>
      </p:sp>
      <p:sp>
        <p:nvSpPr>
          <p:cNvPr id="56" name="TextBox 55">
            <a:extLst>
              <a:ext uri="{FF2B5EF4-FFF2-40B4-BE49-F238E27FC236}">
                <a16:creationId xmlns:a16="http://schemas.microsoft.com/office/drawing/2014/main" id="{CA0D4329-D5B4-424D-B102-5E1722E8C2F4}"/>
              </a:ext>
            </a:extLst>
          </p:cNvPr>
          <p:cNvSpPr txBox="1"/>
          <p:nvPr/>
        </p:nvSpPr>
        <p:spPr>
          <a:xfrm>
            <a:off x="4836877" y="5481693"/>
            <a:ext cx="5120640" cy="369332"/>
          </a:xfrm>
          <a:prstGeom prst="rect">
            <a:avLst/>
          </a:prstGeom>
          <a:solidFill>
            <a:schemeClr val="accent2"/>
          </a:solidFill>
          <a:ln>
            <a:solidFill>
              <a:srgbClr val="C00000"/>
            </a:solidFill>
          </a:ln>
        </p:spPr>
        <p:txBody>
          <a:bodyPr wrap="square" lIns="36000" tIns="0" rIns="36000" bIns="0" rtlCol="0">
            <a:spAutoFit/>
          </a:bodyPr>
          <a:lstStyle/>
          <a:p>
            <a:pPr algn="ctr"/>
            <a:r>
              <a:rPr lang="en-CA" sz="2400" dirty="0"/>
              <a:t>Reset Game (Return Players to Lobby)</a:t>
            </a:r>
          </a:p>
        </p:txBody>
      </p:sp>
      <p:sp>
        <p:nvSpPr>
          <p:cNvPr id="57" name="TextBox 56">
            <a:extLst>
              <a:ext uri="{FF2B5EF4-FFF2-40B4-BE49-F238E27FC236}">
                <a16:creationId xmlns:a16="http://schemas.microsoft.com/office/drawing/2014/main" id="{BF00EAF6-AE1A-45C7-A432-72C210A66E5C}"/>
              </a:ext>
            </a:extLst>
          </p:cNvPr>
          <p:cNvSpPr txBox="1"/>
          <p:nvPr/>
        </p:nvSpPr>
        <p:spPr>
          <a:xfrm>
            <a:off x="10133167" y="19051"/>
            <a:ext cx="1829383" cy="307777"/>
          </a:xfrm>
          <a:prstGeom prst="rect">
            <a:avLst/>
          </a:prstGeom>
          <a:noFill/>
        </p:spPr>
        <p:txBody>
          <a:bodyPr wrap="square">
            <a:spAutoFit/>
          </a:bodyPr>
          <a:lstStyle/>
          <a:p>
            <a:r>
              <a:rPr lang="en-CA" sz="1400" u="sng" dirty="0"/>
              <a:t>Next Round:</a:t>
            </a:r>
          </a:p>
        </p:txBody>
      </p:sp>
      <p:sp>
        <p:nvSpPr>
          <p:cNvPr id="64" name="TextBox 63">
            <a:extLst>
              <a:ext uri="{FF2B5EF4-FFF2-40B4-BE49-F238E27FC236}">
                <a16:creationId xmlns:a16="http://schemas.microsoft.com/office/drawing/2014/main" id="{C989903A-DEDB-4123-9269-698B8C35A5E4}"/>
              </a:ext>
            </a:extLst>
          </p:cNvPr>
          <p:cNvSpPr txBox="1"/>
          <p:nvPr/>
        </p:nvSpPr>
        <p:spPr>
          <a:xfrm>
            <a:off x="8905389" y="376624"/>
            <a:ext cx="2075897" cy="584775"/>
          </a:xfrm>
          <a:prstGeom prst="rect">
            <a:avLst/>
          </a:prstGeom>
          <a:noFill/>
        </p:spPr>
        <p:txBody>
          <a:bodyPr wrap="square">
            <a:spAutoFit/>
          </a:bodyPr>
          <a:lstStyle/>
          <a:p>
            <a:pPr algn="ctr"/>
            <a:r>
              <a:rPr lang="en-CA" sz="1600" dirty="0"/>
              <a:t>Map Size: </a:t>
            </a:r>
          </a:p>
          <a:p>
            <a:pPr algn="ctr"/>
            <a:r>
              <a:rPr lang="en-CA" sz="1600" dirty="0"/>
              <a:t>14 x 14</a:t>
            </a:r>
          </a:p>
        </p:txBody>
      </p:sp>
      <p:sp>
        <p:nvSpPr>
          <p:cNvPr id="65" name="Rectangle 64">
            <a:extLst>
              <a:ext uri="{FF2B5EF4-FFF2-40B4-BE49-F238E27FC236}">
                <a16:creationId xmlns:a16="http://schemas.microsoft.com/office/drawing/2014/main" id="{10B5D23D-5D21-4F4A-A679-323D37DF4D73}"/>
              </a:ext>
            </a:extLst>
          </p:cNvPr>
          <p:cNvSpPr/>
          <p:nvPr/>
        </p:nvSpPr>
        <p:spPr>
          <a:xfrm>
            <a:off x="10421326" y="536046"/>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a:t>
            </a:r>
          </a:p>
        </p:txBody>
      </p:sp>
      <p:sp>
        <p:nvSpPr>
          <p:cNvPr id="66" name="Rectangle 65">
            <a:extLst>
              <a:ext uri="{FF2B5EF4-FFF2-40B4-BE49-F238E27FC236}">
                <a16:creationId xmlns:a16="http://schemas.microsoft.com/office/drawing/2014/main" id="{77E3AFB9-4666-483E-B1ED-1C70D4A95BCC}"/>
              </a:ext>
            </a:extLst>
          </p:cNvPr>
          <p:cNvSpPr/>
          <p:nvPr/>
        </p:nvSpPr>
        <p:spPr>
          <a:xfrm>
            <a:off x="10421327" y="796987"/>
            <a:ext cx="318847" cy="1855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&gt;</a:t>
            </a:r>
          </a:p>
        </p:txBody>
      </p:sp>
      <p:sp>
        <p:nvSpPr>
          <p:cNvPr id="67" name="TextBox 66">
            <a:extLst>
              <a:ext uri="{FF2B5EF4-FFF2-40B4-BE49-F238E27FC236}">
                <a16:creationId xmlns:a16="http://schemas.microsoft.com/office/drawing/2014/main" id="{10D979E5-64A2-4AB2-BCFE-EE2CCDB4D633}"/>
              </a:ext>
            </a:extLst>
          </p:cNvPr>
          <p:cNvSpPr txBox="1"/>
          <p:nvPr/>
        </p:nvSpPr>
        <p:spPr>
          <a:xfrm>
            <a:off x="161956" y="1203803"/>
            <a:ext cx="3102382" cy="707886"/>
          </a:xfrm>
          <a:prstGeom prst="rect">
            <a:avLst/>
          </a:prstGeom>
          <a:noFill/>
        </p:spPr>
        <p:txBody>
          <a:bodyPr wrap="square" rtlCol="0">
            <a:spAutoFit/>
          </a:bodyPr>
          <a:lstStyle/>
          <a:p>
            <a:r>
              <a:rPr lang="en-CA" sz="2000" u="sng" dirty="0"/>
              <a:t>Whose Turn: </a:t>
            </a:r>
          </a:p>
          <a:p>
            <a:r>
              <a:rPr lang="en-CA" sz="2000" dirty="0"/>
              <a:t>Ellie Woods</a:t>
            </a:r>
          </a:p>
        </p:txBody>
      </p:sp>
      <p:sp>
        <p:nvSpPr>
          <p:cNvPr id="69" name="TextBox 68">
            <a:extLst>
              <a:ext uri="{FF2B5EF4-FFF2-40B4-BE49-F238E27FC236}">
                <a16:creationId xmlns:a16="http://schemas.microsoft.com/office/drawing/2014/main" id="{EEEF228A-B557-41C5-BB6D-B0C704405181}"/>
              </a:ext>
            </a:extLst>
          </p:cNvPr>
          <p:cNvSpPr txBox="1"/>
          <p:nvPr/>
        </p:nvSpPr>
        <p:spPr>
          <a:xfrm>
            <a:off x="3270053" y="6305652"/>
            <a:ext cx="3609703" cy="369332"/>
          </a:xfrm>
          <a:prstGeom prst="rect">
            <a:avLst/>
          </a:prstGeom>
          <a:noFill/>
        </p:spPr>
        <p:txBody>
          <a:bodyPr wrap="square" rtlCol="0">
            <a:spAutoFit/>
          </a:bodyPr>
          <a:lstStyle/>
          <a:p>
            <a:r>
              <a:rPr lang="en-CA" dirty="0"/>
              <a:t>Game Status: Waiting for Players</a:t>
            </a:r>
          </a:p>
        </p:txBody>
      </p:sp>
      <p:sp>
        <p:nvSpPr>
          <p:cNvPr id="70" name="TextBox 69">
            <a:extLst>
              <a:ext uri="{FF2B5EF4-FFF2-40B4-BE49-F238E27FC236}">
                <a16:creationId xmlns:a16="http://schemas.microsoft.com/office/drawing/2014/main" id="{E6D0259D-9C12-489A-ACAD-F1D24C3FB2DB}"/>
              </a:ext>
            </a:extLst>
          </p:cNvPr>
          <p:cNvSpPr txBox="1"/>
          <p:nvPr/>
        </p:nvSpPr>
        <p:spPr>
          <a:xfrm>
            <a:off x="8899802" y="1270734"/>
            <a:ext cx="2075897" cy="584775"/>
          </a:xfrm>
          <a:prstGeom prst="rect">
            <a:avLst/>
          </a:prstGeom>
          <a:noFill/>
        </p:spPr>
        <p:txBody>
          <a:bodyPr wrap="square">
            <a:spAutoFit/>
          </a:bodyPr>
          <a:lstStyle/>
          <a:p>
            <a:pPr algn="ctr"/>
            <a:r>
              <a:rPr lang="en-CA" sz="1600" dirty="0"/>
              <a:t>Soundboard Cooldown (seconds):</a:t>
            </a:r>
          </a:p>
        </p:txBody>
      </p:sp>
      <p:sp>
        <p:nvSpPr>
          <p:cNvPr id="73" name="Rectangle 72">
            <a:extLst>
              <a:ext uri="{FF2B5EF4-FFF2-40B4-BE49-F238E27FC236}">
                <a16:creationId xmlns:a16="http://schemas.microsoft.com/office/drawing/2014/main" id="{FB56949F-4BDF-4B55-90E2-BCF9826F879C}"/>
              </a:ext>
            </a:extLst>
          </p:cNvPr>
          <p:cNvSpPr/>
          <p:nvPr/>
        </p:nvSpPr>
        <p:spPr>
          <a:xfrm>
            <a:off x="9712099" y="1802247"/>
            <a:ext cx="642427" cy="3985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ysClr val="windowText" lastClr="000000"/>
                </a:solidFill>
              </a:rPr>
              <a:t>50</a:t>
            </a:r>
          </a:p>
        </p:txBody>
      </p:sp>
      <p:pic>
        <p:nvPicPr>
          <p:cNvPr id="74" name="Picture 73">
            <a:extLst>
              <a:ext uri="{FF2B5EF4-FFF2-40B4-BE49-F238E27FC236}">
                <a16:creationId xmlns:a16="http://schemas.microsoft.com/office/drawing/2014/main" id="{9C065DDD-9047-435D-A18F-49ACACE0E077}"/>
              </a:ext>
            </a:extLst>
          </p:cNvPr>
          <p:cNvPicPr>
            <a:picLocks noChangeAspect="1"/>
          </p:cNvPicPr>
          <p:nvPr/>
        </p:nvPicPr>
        <p:blipFill>
          <a:blip r:embed="rId8"/>
          <a:stretch>
            <a:fillRect/>
          </a:stretch>
        </p:blipFill>
        <p:spPr>
          <a:xfrm>
            <a:off x="6749573" y="1293331"/>
            <a:ext cx="276264" cy="352474"/>
          </a:xfrm>
          <a:prstGeom prst="rect">
            <a:avLst/>
          </a:prstGeom>
        </p:spPr>
      </p:pic>
      <p:pic>
        <p:nvPicPr>
          <p:cNvPr id="75" name="Picture 74">
            <a:extLst>
              <a:ext uri="{FF2B5EF4-FFF2-40B4-BE49-F238E27FC236}">
                <a16:creationId xmlns:a16="http://schemas.microsoft.com/office/drawing/2014/main" id="{6B438F49-8DF5-418E-A30D-FCAB4329004A}"/>
              </a:ext>
            </a:extLst>
          </p:cNvPr>
          <p:cNvPicPr>
            <a:picLocks noChangeAspect="1"/>
          </p:cNvPicPr>
          <p:nvPr/>
        </p:nvPicPr>
        <p:blipFill>
          <a:blip r:embed="rId8"/>
          <a:stretch>
            <a:fillRect/>
          </a:stretch>
        </p:blipFill>
        <p:spPr>
          <a:xfrm>
            <a:off x="6810764" y="2036824"/>
            <a:ext cx="235470" cy="352474"/>
          </a:xfrm>
          <a:prstGeom prst="rect">
            <a:avLst/>
          </a:prstGeom>
        </p:spPr>
      </p:pic>
      <p:pic>
        <p:nvPicPr>
          <p:cNvPr id="76" name="Picture 75">
            <a:extLst>
              <a:ext uri="{FF2B5EF4-FFF2-40B4-BE49-F238E27FC236}">
                <a16:creationId xmlns:a16="http://schemas.microsoft.com/office/drawing/2014/main" id="{DB786989-5228-4DE3-89F3-2B59D143180A}"/>
              </a:ext>
            </a:extLst>
          </p:cNvPr>
          <p:cNvPicPr>
            <a:picLocks noChangeAspect="1"/>
          </p:cNvPicPr>
          <p:nvPr/>
        </p:nvPicPr>
        <p:blipFill>
          <a:blip r:embed="rId8"/>
          <a:stretch>
            <a:fillRect/>
          </a:stretch>
        </p:blipFill>
        <p:spPr>
          <a:xfrm>
            <a:off x="6787970" y="2434869"/>
            <a:ext cx="276264" cy="352474"/>
          </a:xfrm>
          <a:prstGeom prst="rect">
            <a:avLst/>
          </a:prstGeom>
        </p:spPr>
      </p:pic>
      <p:pic>
        <p:nvPicPr>
          <p:cNvPr id="77" name="Picture 76">
            <a:extLst>
              <a:ext uri="{FF2B5EF4-FFF2-40B4-BE49-F238E27FC236}">
                <a16:creationId xmlns:a16="http://schemas.microsoft.com/office/drawing/2014/main" id="{636FE2CC-B652-48E2-96BB-48D635465D94}"/>
              </a:ext>
            </a:extLst>
          </p:cNvPr>
          <p:cNvPicPr>
            <a:picLocks noChangeAspect="1"/>
          </p:cNvPicPr>
          <p:nvPr/>
        </p:nvPicPr>
        <p:blipFill>
          <a:blip r:embed="rId8"/>
          <a:stretch>
            <a:fillRect/>
          </a:stretch>
        </p:blipFill>
        <p:spPr>
          <a:xfrm>
            <a:off x="6811757" y="1705723"/>
            <a:ext cx="276264" cy="352474"/>
          </a:xfrm>
          <a:prstGeom prst="rect">
            <a:avLst/>
          </a:prstGeom>
        </p:spPr>
      </p:pic>
    </p:spTree>
    <p:extLst>
      <p:ext uri="{BB962C8B-B14F-4D97-AF65-F5344CB8AC3E}">
        <p14:creationId xmlns:p14="http://schemas.microsoft.com/office/powerpoint/2010/main" val="1254174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Lucida Bright" panose="02040602050505020304" pitchFamily="18" charset="0"/>
              </a:rPr>
              <a:t>CLUSTERFUCK</a:t>
            </a:r>
            <a:br>
              <a:rPr lang="en-CA" dirty="0">
                <a:latin typeface="Impact" panose="020B0806030902050204" pitchFamily="34" charset="0"/>
              </a:rPr>
            </a:br>
            <a:r>
              <a:rPr lang="en-CA" dirty="0" err="1">
                <a:latin typeface="Georgia" panose="02040502050405020303" pitchFamily="18" charset="0"/>
              </a:rPr>
              <a:t>CLUSTERFUCK</a:t>
            </a:r>
            <a:br>
              <a:rPr lang="en-CA" dirty="0">
                <a:latin typeface="Impact" panose="020B0806030902050204" pitchFamily="34" charset="0"/>
              </a:rPr>
            </a:br>
            <a:r>
              <a:rPr lang="en-CA" dirty="0" err="1">
                <a:latin typeface="Comic Sans MS" panose="030F0702030302020204" pitchFamily="66" charset="0"/>
              </a:rPr>
              <a:t>CLUSTERFUCK</a:t>
            </a:r>
            <a:br>
              <a:rPr lang="en-CA" dirty="0">
                <a:latin typeface="Impact" panose="020B0806030902050204" pitchFamily="34" charset="0"/>
              </a:rPr>
            </a:br>
            <a:r>
              <a:rPr lang="en-CA" b="1" dirty="0" err="1">
                <a:latin typeface="Bodoni MT" panose="02070603080606020203" pitchFamily="18"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Garamond" panose="02020404030301010803" pitchFamily="18" charset="0"/>
              </a:rPr>
              <a:t>CLUSTERFUCK</a:t>
            </a:r>
            <a:br>
              <a:rPr lang="en-CA" dirty="0">
                <a:latin typeface="Impact" panose="020B0806030902050204" pitchFamily="34" charset="0"/>
              </a:rPr>
            </a:br>
            <a:r>
              <a:rPr lang="en-CA" dirty="0" err="1">
                <a:latin typeface="Helvetica" panose="020B0604020202020204" pitchFamily="34" charset="0"/>
                <a:cs typeface="Helvetica" panose="020B0604020202020204" pitchFamily="34" charset="0"/>
              </a:rPr>
              <a:t>CLUSTERFUCK</a:t>
            </a:r>
            <a:br>
              <a:rPr lang="en-CA" dirty="0">
                <a:latin typeface="Impact" panose="020B0806030902050204" pitchFamily="34" charset="0"/>
              </a:rPr>
            </a:br>
            <a:r>
              <a:rPr lang="en-CA" b="1" dirty="0" err="1">
                <a:latin typeface="Rockwell" panose="02060603020205020403" pitchFamily="18"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
        <p:nvSpPr>
          <p:cNvPr id="4" name="Title 1">
            <a:extLst>
              <a:ext uri="{FF2B5EF4-FFF2-40B4-BE49-F238E27FC236}">
                <a16:creationId xmlns:a16="http://schemas.microsoft.com/office/drawing/2014/main" id="{89537B89-C717-4F86-9AA1-84076FB7372B}"/>
              </a:ext>
            </a:extLst>
          </p:cNvPr>
          <p:cNvSpPr txBox="1">
            <a:spLocks/>
          </p:cNvSpPr>
          <p:nvPr/>
        </p:nvSpPr>
        <p:spPr>
          <a:xfrm>
            <a:off x="6381205" y="365125"/>
            <a:ext cx="5118463" cy="64928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dirty="0">
                <a:latin typeface="Impact" panose="020B0806030902050204" pitchFamily="34" charset="0"/>
              </a:rPr>
              <a:t>CLUSTERFUCK</a:t>
            </a:r>
            <a:br>
              <a:rPr lang="en-CA" dirty="0">
                <a:latin typeface="Impact" panose="020B0806030902050204" pitchFamily="34" charset="0"/>
              </a:rPr>
            </a:br>
            <a:r>
              <a:rPr lang="en-CA" dirty="0" err="1">
                <a:latin typeface="Copperplate Gothic Bold" panose="020E0705020206020404" pitchFamily="34" charset="0"/>
              </a:rPr>
              <a:t>CLUSTERFUCK</a:t>
            </a:r>
            <a:br>
              <a:rPr lang="en-CA" dirty="0">
                <a:latin typeface="Impact" panose="020B0806030902050204" pitchFamily="34" charset="0"/>
              </a:rPr>
            </a:br>
            <a:r>
              <a:rPr lang="en-CA" b="1" dirty="0" err="1">
                <a:latin typeface="Tahoma" panose="020B0604030504040204" pitchFamily="34" charset="0"/>
                <a:ea typeface="Tahoma" panose="020B0604030504040204" pitchFamily="34" charset="0"/>
                <a:cs typeface="Tahoma" panose="020B0604030504040204" pitchFamily="34" charset="0"/>
              </a:rPr>
              <a:t>CLUSTERFUCK</a:t>
            </a:r>
            <a:endParaRPr lang="en-CA"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9497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3655B5-0A7A-4E87-9A51-591C2091220F}"/>
              </a:ext>
            </a:extLst>
          </p:cNvPr>
          <p:cNvPicPr>
            <a:picLocks noChangeAspect="1"/>
          </p:cNvPicPr>
          <p:nvPr/>
        </p:nvPicPr>
        <p:blipFill>
          <a:blip r:embed="rId2"/>
          <a:stretch>
            <a:fillRect/>
          </a:stretch>
        </p:blipFill>
        <p:spPr>
          <a:xfrm>
            <a:off x="3043010" y="0"/>
            <a:ext cx="8811855" cy="914528"/>
          </a:xfrm>
          <a:prstGeom prst="rect">
            <a:avLst/>
          </a:prstGeom>
        </p:spPr>
      </p:pic>
      <p:pic>
        <p:nvPicPr>
          <p:cNvPr id="3" name="Picture 2">
            <a:extLst>
              <a:ext uri="{FF2B5EF4-FFF2-40B4-BE49-F238E27FC236}">
                <a16:creationId xmlns:a16="http://schemas.microsoft.com/office/drawing/2014/main" id="{E3924BA8-F691-4AC5-A547-3FEC7843E177}"/>
              </a:ext>
            </a:extLst>
          </p:cNvPr>
          <p:cNvPicPr>
            <a:picLocks noChangeAspect="1"/>
          </p:cNvPicPr>
          <p:nvPr/>
        </p:nvPicPr>
        <p:blipFill>
          <a:blip r:embed="rId3"/>
          <a:stretch>
            <a:fillRect/>
          </a:stretch>
        </p:blipFill>
        <p:spPr>
          <a:xfrm>
            <a:off x="3135124" y="914528"/>
            <a:ext cx="8811855" cy="944757"/>
          </a:xfrm>
          <a:prstGeom prst="rect">
            <a:avLst/>
          </a:prstGeom>
        </p:spPr>
      </p:pic>
      <p:pic>
        <p:nvPicPr>
          <p:cNvPr id="1026" name="Picture 2" descr="Best&quot; series of colors to use for differentiating series in  publication-quality plots - Cross Validated">
            <a:extLst>
              <a:ext uri="{FF2B5EF4-FFF2-40B4-BE49-F238E27FC236}">
                <a16:creationId xmlns:a16="http://schemas.microsoft.com/office/drawing/2014/main" id="{6F85593A-9F43-46EE-826E-25B7BA20F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16" y="707019"/>
            <a:ext cx="3774377" cy="2888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lor Palettes based on Tableau (discrete) • All Your Figure Are Belong To  Us">
            <a:extLst>
              <a:ext uri="{FF2B5EF4-FFF2-40B4-BE49-F238E27FC236}">
                <a16:creationId xmlns:a16="http://schemas.microsoft.com/office/drawing/2014/main" id="{4FDFE205-727C-49DF-A7CF-7A9CDDBEA1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1174"/>
          <a:stretch/>
        </p:blipFill>
        <p:spPr bwMode="auto">
          <a:xfrm>
            <a:off x="-98116" y="3429000"/>
            <a:ext cx="4167559" cy="32850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33A750C-C7C2-4302-944B-B9810EC90659}"/>
              </a:ext>
            </a:extLst>
          </p:cNvPr>
          <p:cNvPicPr>
            <a:picLocks noChangeAspect="1"/>
          </p:cNvPicPr>
          <p:nvPr/>
        </p:nvPicPr>
        <p:blipFill>
          <a:blip r:embed="rId6"/>
          <a:stretch>
            <a:fillRect/>
          </a:stretch>
        </p:blipFill>
        <p:spPr>
          <a:xfrm>
            <a:off x="4002178" y="2562225"/>
            <a:ext cx="8189822" cy="3806890"/>
          </a:xfrm>
          <a:prstGeom prst="rect">
            <a:avLst/>
          </a:prstGeom>
        </p:spPr>
      </p:pic>
      <p:cxnSp>
        <p:nvCxnSpPr>
          <p:cNvPr id="5" name="Straight Connector 4">
            <a:extLst>
              <a:ext uri="{FF2B5EF4-FFF2-40B4-BE49-F238E27FC236}">
                <a16:creationId xmlns:a16="http://schemas.microsoft.com/office/drawing/2014/main" id="{2250239E-5CAB-4E01-9B7B-9004BF0ADBE4}"/>
              </a:ext>
            </a:extLst>
          </p:cNvPr>
          <p:cNvCxnSpPr/>
          <p:nvPr/>
        </p:nvCxnSpPr>
        <p:spPr>
          <a:xfrm>
            <a:off x="8963025" y="2476500"/>
            <a:ext cx="838200" cy="16002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35F624F-463E-47A7-BCB1-33D74DB243EF}"/>
              </a:ext>
            </a:extLst>
          </p:cNvPr>
          <p:cNvCxnSpPr>
            <a:cxnSpLocks/>
          </p:cNvCxnSpPr>
          <p:nvPr/>
        </p:nvCxnSpPr>
        <p:spPr>
          <a:xfrm flipH="1">
            <a:off x="8877300" y="2562225"/>
            <a:ext cx="714375" cy="151447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6387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58FAC4-D112-4FBE-AD56-C62674F7DECA}"/>
              </a:ext>
            </a:extLst>
          </p:cNvPr>
          <p:cNvPicPr>
            <a:picLocks noChangeAspect="1"/>
          </p:cNvPicPr>
          <p:nvPr/>
        </p:nvPicPr>
        <p:blipFill>
          <a:blip r:embed="rId2"/>
          <a:stretch>
            <a:fillRect/>
          </a:stretch>
        </p:blipFill>
        <p:spPr>
          <a:xfrm>
            <a:off x="732415" y="663884"/>
            <a:ext cx="10297962" cy="4858428"/>
          </a:xfrm>
          <a:prstGeom prst="rect">
            <a:avLst/>
          </a:prstGeom>
        </p:spPr>
      </p:pic>
    </p:spTree>
    <p:extLst>
      <p:ext uri="{BB962C8B-B14F-4D97-AF65-F5344CB8AC3E}">
        <p14:creationId xmlns:p14="http://schemas.microsoft.com/office/powerpoint/2010/main" val="23041953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FE1745-AD58-4DEA-A07D-227F7D0AB83C}"/>
              </a:ext>
            </a:extLst>
          </p:cNvPr>
          <p:cNvSpPr txBox="1"/>
          <p:nvPr/>
        </p:nvSpPr>
        <p:spPr>
          <a:xfrm>
            <a:off x="7267304" y="1469962"/>
            <a:ext cx="6209210" cy="369332"/>
          </a:xfrm>
          <a:prstGeom prst="rect">
            <a:avLst/>
          </a:prstGeom>
          <a:noFill/>
        </p:spPr>
        <p:txBody>
          <a:bodyPr wrap="square">
            <a:spAutoFit/>
          </a:bodyPr>
          <a:lstStyle/>
          <a:p>
            <a:r>
              <a:rPr lang="en-GB" dirty="0">
                <a:hlinkClick r:id="rId4"/>
              </a:rPr>
              <a:t>4k Bird's Eye View GIF by Groovy Trips | </a:t>
            </a:r>
            <a:r>
              <a:rPr lang="en-GB" dirty="0" err="1">
                <a:hlinkClick r:id="rId4"/>
              </a:rPr>
              <a:t>Gfycat</a:t>
            </a:r>
            <a:endParaRPr lang="en-CA" dirty="0"/>
          </a:p>
        </p:txBody>
      </p:sp>
      <p:pic>
        <p:nvPicPr>
          <p:cNvPr id="8" name="sea_backdrop">
            <a:hlinkClick r:id="" action="ppaction://media"/>
            <a:extLst>
              <a:ext uri="{FF2B5EF4-FFF2-40B4-BE49-F238E27FC236}">
                <a16:creationId xmlns:a16="http://schemas.microsoft.com/office/drawing/2014/main" id="{F46A74BD-3681-43AD-BE3A-F111BCF0345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2295373"/>
            <a:ext cx="997258" cy="1133627"/>
          </a:xfrm>
          <a:prstGeom prst="rect">
            <a:avLst/>
          </a:prstGeom>
        </p:spPr>
      </p:pic>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34393" y="2106569"/>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32986" y="2106569"/>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8855" y="3351816"/>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27448" y="3351816"/>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23317" y="4597063"/>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2016372" y="4597063"/>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03889" y="4597063"/>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689855" y="3351816"/>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6">
            <a:extLst>
              <a:ext uri="{28A0092B-C50C-407E-A947-70E740481C1C}">
                <a14:useLocalDpi xmlns:a14="http://schemas.microsoft.com/office/drawing/2010/main" val="0"/>
              </a:ext>
            </a:extLst>
          </a:blip>
          <a:srcRect t="47635"/>
          <a:stretch/>
        </p:blipFill>
        <p:spPr>
          <a:xfrm>
            <a:off x="3731579" y="2118270"/>
            <a:ext cx="1698593" cy="1245247"/>
          </a:xfrm>
          <a:prstGeom prst="rect">
            <a:avLst/>
          </a:prstGeom>
        </p:spPr>
      </p:pic>
      <p:pic>
        <p:nvPicPr>
          <p:cNvPr id="24" name="sea_backdrop">
            <a:hlinkClick r:id="" action="ppaction://media"/>
            <a:extLst>
              <a:ext uri="{FF2B5EF4-FFF2-40B4-BE49-F238E27FC236}">
                <a16:creationId xmlns:a16="http://schemas.microsoft.com/office/drawing/2014/main" id="{C3044D22-CF45-4379-8229-0015B074BD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2295373"/>
            <a:ext cx="997258" cy="1133627"/>
          </a:xfrm>
          <a:prstGeom prst="rect">
            <a:avLst/>
          </a:prstGeom>
        </p:spPr>
      </p:pic>
      <p:pic>
        <p:nvPicPr>
          <p:cNvPr id="25" name="sea_backdrop">
            <a:hlinkClick r:id="" action="ppaction://media"/>
            <a:extLst>
              <a:ext uri="{FF2B5EF4-FFF2-40B4-BE49-F238E27FC236}">
                <a16:creationId xmlns:a16="http://schemas.microsoft.com/office/drawing/2014/main" id="{20539993-722B-4D52-882F-CCD5262A2D6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25580" y="3407625"/>
            <a:ext cx="997258" cy="1133627"/>
          </a:xfrm>
          <a:prstGeom prst="rect">
            <a:avLst/>
          </a:prstGeom>
        </p:spPr>
      </p:pic>
      <p:pic>
        <p:nvPicPr>
          <p:cNvPr id="27" name="sea_backdrop">
            <a:hlinkClick r:id="" action="ppaction://media"/>
            <a:extLst>
              <a:ext uri="{FF2B5EF4-FFF2-40B4-BE49-F238E27FC236}">
                <a16:creationId xmlns:a16="http://schemas.microsoft.com/office/drawing/2014/main" id="{9F209911-7AC8-4D14-816D-99E237D564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7267304" y="4541252"/>
            <a:ext cx="997258" cy="1133627"/>
          </a:xfrm>
          <a:prstGeom prst="rect">
            <a:avLst/>
          </a:prstGeom>
        </p:spPr>
      </p:pic>
      <p:pic>
        <p:nvPicPr>
          <p:cNvPr id="28" name="sea_backdrop">
            <a:hlinkClick r:id="" action="ppaction://media"/>
            <a:extLst>
              <a:ext uri="{FF2B5EF4-FFF2-40B4-BE49-F238E27FC236}">
                <a16:creationId xmlns:a16="http://schemas.microsoft.com/office/drawing/2014/main" id="{57760D76-4F81-4516-A80C-416CA841263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22838" y="3440379"/>
            <a:ext cx="997258" cy="1133627"/>
          </a:xfrm>
          <a:prstGeom prst="rect">
            <a:avLst/>
          </a:prstGeom>
        </p:spPr>
      </p:pic>
      <p:pic>
        <p:nvPicPr>
          <p:cNvPr id="29" name="sea_backdrop">
            <a:hlinkClick r:id="" action="ppaction://media"/>
            <a:extLst>
              <a:ext uri="{FF2B5EF4-FFF2-40B4-BE49-F238E27FC236}">
                <a16:creationId xmlns:a16="http://schemas.microsoft.com/office/drawing/2014/main" id="{0906D180-7BFC-40AA-A1B3-7AA70BC843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5049" b="9159"/>
          <a:stretch/>
        </p:blipFill>
        <p:spPr>
          <a:xfrm>
            <a:off x="8264562" y="4597063"/>
            <a:ext cx="997258" cy="1133627"/>
          </a:xfrm>
          <a:prstGeom prst="rect">
            <a:avLst/>
          </a:prstGeom>
        </p:spPr>
      </p:pic>
      <p:sp>
        <p:nvSpPr>
          <p:cNvPr id="31" name="TextBox 30">
            <a:extLst>
              <a:ext uri="{FF2B5EF4-FFF2-40B4-BE49-F238E27FC236}">
                <a16:creationId xmlns:a16="http://schemas.microsoft.com/office/drawing/2014/main" id="{08E33FD7-445F-4C2A-BB06-B17902240E82}"/>
              </a:ext>
            </a:extLst>
          </p:cNvPr>
          <p:cNvSpPr txBox="1"/>
          <p:nvPr/>
        </p:nvSpPr>
        <p:spPr>
          <a:xfrm>
            <a:off x="23674" y="1129399"/>
            <a:ext cx="6738150" cy="646331"/>
          </a:xfrm>
          <a:prstGeom prst="rect">
            <a:avLst/>
          </a:prstGeom>
          <a:noFill/>
        </p:spPr>
        <p:txBody>
          <a:bodyPr wrap="square">
            <a:spAutoFit/>
          </a:bodyPr>
          <a:lstStyle/>
          <a:p>
            <a:r>
              <a:rPr lang="en-CA" dirty="0">
                <a:hlinkClick r:id="rId7"/>
              </a:rPr>
              <a:t>Azure sea_200118 uploaded by 𝐆𝐄𝐘𝐀 𝐒𝐇𝐕𝐄𝐂𝐎𝐕𝐀 👣 on We Heart It</a:t>
            </a:r>
            <a:endParaRPr lang="en-CA" dirty="0"/>
          </a:p>
        </p:txBody>
      </p:sp>
    </p:spTree>
    <p:extLst>
      <p:ext uri="{BB962C8B-B14F-4D97-AF65-F5344CB8AC3E}">
        <p14:creationId xmlns:p14="http://schemas.microsoft.com/office/powerpoint/2010/main" val="204210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33" fill="hold"/>
                                        <p:tgtEl>
                                          <p:spTgt spid="2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33" fill="hold"/>
                                        <p:tgtEl>
                                          <p:spTgt spid="2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033" fill="hold"/>
                                        <p:tgtEl>
                                          <p:spTgt spid="2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033" fill="hold"/>
                                        <p:tgtEl>
                                          <p:spTgt spid="2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8"/>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8"/>
                                        </p:tgtEl>
                                      </p:cBhvr>
                                    </p:cmd>
                                  </p:childTnLst>
                                </p:cTn>
                              </p:par>
                            </p:childTnLst>
                          </p:cTn>
                        </p:par>
                      </p:childTnLst>
                    </p:cTn>
                  </p:par>
                </p:childTnLst>
              </p:cTn>
              <p:nextCondLst>
                <p:cond evt="onClick" delay="0">
                  <p:tgtEl>
                    <p:spTgt spid="8"/>
                  </p:tgtEl>
                </p:cond>
              </p:nextCondLst>
            </p:seq>
            <p:video>
              <p:cMediaNode vol="80000">
                <p:cTn id="32" fill="hold" display="0">
                  <p:stCondLst>
                    <p:cond delay="indefinite"/>
                  </p:stCondLst>
                </p:cTn>
                <p:tgtEl>
                  <p:spTgt spid="8"/>
                </p:tgtEl>
              </p:cMediaNode>
            </p:video>
            <p:seq concurrent="1" nextAc="seek">
              <p:cTn id="33" restart="whenNotActive" fill="hold" evtFilter="cancelBubble" nodeType="interactiveSeq">
                <p:stCondLst>
                  <p:cond evt="onClick" delay="0">
                    <p:tgtEl>
                      <p:spTgt spid="2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4"/>
                                        </p:tgtEl>
                                      </p:cBhvr>
                                    </p:cmd>
                                  </p:childTnLst>
                                </p:cTn>
                              </p:par>
                            </p:childTnLst>
                          </p:cTn>
                        </p:par>
                      </p:childTnLst>
                    </p:cTn>
                  </p:par>
                </p:childTnLst>
              </p:cTn>
              <p:nextCondLst>
                <p:cond evt="onClick" delay="0">
                  <p:tgtEl>
                    <p:spTgt spid="24"/>
                  </p:tgtEl>
                </p:cond>
              </p:nextCondLst>
            </p:seq>
            <p:video>
              <p:cMediaNode vol="80000">
                <p:cTn id="38" fill="hold" display="0">
                  <p:stCondLst>
                    <p:cond delay="indefinite"/>
                  </p:stCondLst>
                </p:cTn>
                <p:tgtEl>
                  <p:spTgt spid="24"/>
                </p:tgtEl>
              </p:cMediaNode>
            </p:video>
            <p:seq concurrent="1" nextAc="seek">
              <p:cTn id="39" restart="whenNotActive" fill="hold" evtFilter="cancelBubble" nodeType="interactiveSeq">
                <p:stCondLst>
                  <p:cond evt="onClick" delay="0">
                    <p:tgtEl>
                      <p:spTgt spid="2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25"/>
                                        </p:tgtEl>
                                      </p:cBhvr>
                                    </p:cmd>
                                  </p:childTnLst>
                                </p:cTn>
                              </p:par>
                            </p:childTnLst>
                          </p:cTn>
                        </p:par>
                      </p:childTnLst>
                    </p:cTn>
                  </p:par>
                </p:childTnLst>
              </p:cTn>
              <p:nextCondLst>
                <p:cond evt="onClick" delay="0">
                  <p:tgtEl>
                    <p:spTgt spid="25"/>
                  </p:tgtEl>
                </p:cond>
              </p:nextCondLst>
            </p:seq>
            <p:video>
              <p:cMediaNode vol="80000">
                <p:cTn id="44" fill="hold" display="0">
                  <p:stCondLst>
                    <p:cond delay="indefinite"/>
                  </p:stCondLst>
                </p:cTn>
                <p:tgtEl>
                  <p:spTgt spid="25"/>
                </p:tgtEl>
              </p:cMediaNode>
            </p:video>
            <p:seq concurrent="1" nextAc="seek">
              <p:cTn id="45" restart="whenNotActive" fill="hold" evtFilter="cancelBubble" nodeType="interactiveSeq">
                <p:stCondLst>
                  <p:cond evt="onClick" delay="0">
                    <p:tgtEl>
                      <p:spTgt spid="27"/>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27"/>
                                        </p:tgtEl>
                                      </p:cBhvr>
                                    </p:cmd>
                                  </p:childTnLst>
                                </p:cTn>
                              </p:par>
                            </p:childTnLst>
                          </p:cTn>
                        </p:par>
                      </p:childTnLst>
                    </p:cTn>
                  </p:par>
                </p:childTnLst>
              </p:cTn>
              <p:nextCondLst>
                <p:cond evt="onClick" delay="0">
                  <p:tgtEl>
                    <p:spTgt spid="27"/>
                  </p:tgtEl>
                </p:cond>
              </p:nextCondLst>
            </p:seq>
            <p:video>
              <p:cMediaNode vol="80000">
                <p:cTn id="50" fill="hold" display="0">
                  <p:stCondLst>
                    <p:cond delay="indefinite"/>
                  </p:stCondLst>
                </p:cTn>
                <p:tgtEl>
                  <p:spTgt spid="27"/>
                </p:tgtEl>
              </p:cMediaNode>
            </p:video>
            <p:seq concurrent="1" nextAc="seek">
              <p:cTn id="51" restart="whenNotActive" fill="hold" evtFilter="cancelBubble" nodeType="interactiveSeq">
                <p:stCondLst>
                  <p:cond evt="onClick" delay="0">
                    <p:tgtEl>
                      <p:spTgt spid="28"/>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28"/>
                                        </p:tgtEl>
                                      </p:cBhvr>
                                    </p:cmd>
                                  </p:childTnLst>
                                </p:cTn>
                              </p:par>
                            </p:childTnLst>
                          </p:cTn>
                        </p:par>
                      </p:childTnLst>
                    </p:cTn>
                  </p:par>
                </p:childTnLst>
              </p:cTn>
              <p:nextCondLst>
                <p:cond evt="onClick" delay="0">
                  <p:tgtEl>
                    <p:spTgt spid="28"/>
                  </p:tgtEl>
                </p:cond>
              </p:nextCondLst>
            </p:seq>
            <p:video>
              <p:cMediaNode vol="80000">
                <p:cTn id="56" fill="hold" display="0">
                  <p:stCondLst>
                    <p:cond delay="indefinite"/>
                  </p:stCondLst>
                </p:cTn>
                <p:tgtEl>
                  <p:spTgt spid="28"/>
                </p:tgtEl>
              </p:cMediaNode>
            </p:video>
            <p:seq concurrent="1" nextAc="seek">
              <p:cTn id="57" restart="whenNotActive" fill="hold" evtFilter="cancelBubble" nodeType="interactiveSeq">
                <p:stCondLst>
                  <p:cond evt="onClick" delay="0">
                    <p:tgtEl>
                      <p:spTgt spid="29"/>
                    </p:tgtEl>
                  </p:cond>
                </p:stCondLst>
                <p:endSync evt="end" delay="0">
                  <p:rtn val="all"/>
                </p:endSync>
                <p:childTnLst>
                  <p:par>
                    <p:cTn id="58" fill="hold">
                      <p:stCondLst>
                        <p:cond delay="0"/>
                      </p:stCondLst>
                      <p:childTnLst>
                        <p:par>
                          <p:cTn id="59" fill="hold">
                            <p:stCondLst>
                              <p:cond delay="0"/>
                            </p:stCondLst>
                            <p:childTnLst>
                              <p:par>
                                <p:cTn id="60" presetID="2" presetClass="mediacall" presetSubtype="0" fill="hold" nodeType="clickEffect">
                                  <p:stCondLst>
                                    <p:cond delay="0"/>
                                  </p:stCondLst>
                                  <p:childTnLst>
                                    <p:cmd type="call" cmd="togglePause">
                                      <p:cBhvr>
                                        <p:cTn id="61" dur="1" fill="hold"/>
                                        <p:tgtEl>
                                          <p:spTgt spid="29"/>
                                        </p:tgtEl>
                                      </p:cBhvr>
                                    </p:cmd>
                                  </p:childTnLst>
                                </p:cTn>
                              </p:par>
                            </p:childTnLst>
                          </p:cTn>
                        </p:par>
                      </p:childTnLst>
                    </p:cTn>
                  </p:par>
                </p:childTnLst>
              </p:cTn>
              <p:nextCondLst>
                <p:cond evt="onClick" delay="0">
                  <p:tgtEl>
                    <p:spTgt spid="29"/>
                  </p:tgtEl>
                </p:cond>
              </p:nextCondLst>
            </p:seq>
            <p:video>
              <p:cMediaNode vol="80000">
                <p:cTn id="62" fill="hold" display="0">
                  <p:stCondLst>
                    <p:cond delay="indefinite"/>
                  </p:stCondLst>
                </p:cTn>
                <p:tgtEl>
                  <p:spTgt spid="29"/>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water, outdoor&#10;&#10;Description automatically generated">
            <a:extLst>
              <a:ext uri="{FF2B5EF4-FFF2-40B4-BE49-F238E27FC236}">
                <a16:creationId xmlns:a16="http://schemas.microsoft.com/office/drawing/2014/main" id="{DCA8F395-0821-430C-9B06-8FD112A940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1076" y="0"/>
            <a:ext cx="1698593" cy="1245247"/>
          </a:xfrm>
          <a:prstGeom prst="rect">
            <a:avLst/>
          </a:prstGeom>
        </p:spPr>
      </p:pic>
      <p:pic>
        <p:nvPicPr>
          <p:cNvPr id="16" name="Picture 15" descr="A picture containing water, outdoor&#10;&#10;Description automatically generated">
            <a:extLst>
              <a:ext uri="{FF2B5EF4-FFF2-40B4-BE49-F238E27FC236}">
                <a16:creationId xmlns:a16="http://schemas.microsoft.com/office/drawing/2014/main" id="{D2130E45-457E-40C2-A9B6-7CF6A9F8193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9669" y="0"/>
            <a:ext cx="1698593" cy="1245247"/>
          </a:xfrm>
          <a:prstGeom prst="rect">
            <a:avLst/>
          </a:prstGeom>
        </p:spPr>
      </p:pic>
      <p:pic>
        <p:nvPicPr>
          <p:cNvPr id="17" name="Picture 16" descr="A picture containing water, outdoor&#10;&#10;Description automatically generated">
            <a:extLst>
              <a:ext uri="{FF2B5EF4-FFF2-40B4-BE49-F238E27FC236}">
                <a16:creationId xmlns:a16="http://schemas.microsoft.com/office/drawing/2014/main" id="{C8F93547-CD92-4357-9270-712DA26AC5A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538" y="1245247"/>
            <a:ext cx="1698593" cy="1245247"/>
          </a:xfrm>
          <a:prstGeom prst="rect">
            <a:avLst/>
          </a:prstGeom>
        </p:spPr>
      </p:pic>
      <p:pic>
        <p:nvPicPr>
          <p:cNvPr id="18" name="Picture 17" descr="A picture containing water, outdoor&#10;&#10;Description automatically generated">
            <a:extLst>
              <a:ext uri="{FF2B5EF4-FFF2-40B4-BE49-F238E27FC236}">
                <a16:creationId xmlns:a16="http://schemas.microsoft.com/office/drawing/2014/main" id="{C61B7B34-8D5C-441D-AA18-0F11F226B937}"/>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04131" y="1245247"/>
            <a:ext cx="1698593" cy="1245247"/>
          </a:xfrm>
          <a:prstGeom prst="rect">
            <a:avLst/>
          </a:prstGeom>
        </p:spPr>
      </p:pic>
      <p:pic>
        <p:nvPicPr>
          <p:cNvPr id="19" name="Picture 18" descr="A picture containing water, outdoor&#10;&#10;Description automatically generated">
            <a:extLst>
              <a:ext uri="{FF2B5EF4-FFF2-40B4-BE49-F238E27FC236}">
                <a16:creationId xmlns:a16="http://schemas.microsoft.com/office/drawing/2014/main" id="{17D713E4-088C-47F5-A0F1-7C57E606F2C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0" y="2490494"/>
            <a:ext cx="1698593" cy="1245247"/>
          </a:xfrm>
          <a:prstGeom prst="rect">
            <a:avLst/>
          </a:prstGeom>
        </p:spPr>
      </p:pic>
      <p:pic>
        <p:nvPicPr>
          <p:cNvPr id="20" name="Picture 19" descr="A picture containing water, outdoor&#10;&#10;Description automatically generated">
            <a:extLst>
              <a:ext uri="{FF2B5EF4-FFF2-40B4-BE49-F238E27FC236}">
                <a16:creationId xmlns:a16="http://schemas.microsoft.com/office/drawing/2014/main" id="{0CE7A8BD-CDA5-4192-A259-B6C2D837EF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693055" y="2490494"/>
            <a:ext cx="1698593" cy="1245247"/>
          </a:xfrm>
          <a:prstGeom prst="rect">
            <a:avLst/>
          </a:prstGeom>
        </p:spPr>
      </p:pic>
      <p:pic>
        <p:nvPicPr>
          <p:cNvPr id="21" name="Picture 20" descr="A picture containing water, outdoor&#10;&#10;Description automatically generated">
            <a:extLst>
              <a:ext uri="{FF2B5EF4-FFF2-40B4-BE49-F238E27FC236}">
                <a16:creationId xmlns:a16="http://schemas.microsoft.com/office/drawing/2014/main" id="{3BD03DF3-06A6-45E2-821F-38F25B5103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80572" y="2490494"/>
            <a:ext cx="1698593" cy="1245247"/>
          </a:xfrm>
          <a:prstGeom prst="rect">
            <a:avLst/>
          </a:prstGeom>
        </p:spPr>
      </p:pic>
      <p:pic>
        <p:nvPicPr>
          <p:cNvPr id="22" name="Picture 21" descr="A picture containing water, outdoor&#10;&#10;Description automatically generated">
            <a:extLst>
              <a:ext uri="{FF2B5EF4-FFF2-40B4-BE49-F238E27FC236}">
                <a16:creationId xmlns:a16="http://schemas.microsoft.com/office/drawing/2014/main" id="{BC4A6A3C-3144-4AFB-9FDB-511428D3756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366538" y="1245247"/>
            <a:ext cx="1698593" cy="1245247"/>
          </a:xfrm>
          <a:prstGeom prst="rect">
            <a:avLst/>
          </a:prstGeom>
        </p:spPr>
      </p:pic>
      <p:pic>
        <p:nvPicPr>
          <p:cNvPr id="23" name="Picture 22" descr="A picture containing water, outdoor&#10;&#10;Description automatically generated">
            <a:extLst>
              <a:ext uri="{FF2B5EF4-FFF2-40B4-BE49-F238E27FC236}">
                <a16:creationId xmlns:a16="http://schemas.microsoft.com/office/drawing/2014/main" id="{CB7931B8-D159-4E70-8F7C-5A8B970E02F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11701"/>
            <a:ext cx="1698593" cy="1245247"/>
          </a:xfrm>
          <a:prstGeom prst="rect">
            <a:avLst/>
          </a:prstGeom>
        </p:spPr>
      </p:pic>
      <p:pic>
        <p:nvPicPr>
          <p:cNvPr id="26" name="Picture 25" descr="A picture containing water, outdoor&#10;&#10;Description automatically generated">
            <a:extLst>
              <a:ext uri="{FF2B5EF4-FFF2-40B4-BE49-F238E27FC236}">
                <a16:creationId xmlns:a16="http://schemas.microsoft.com/office/drawing/2014/main" id="{B68B5C40-0BCD-44AF-8FD2-7D7A6D56F19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2800" y="3122260"/>
            <a:ext cx="1698593" cy="1245247"/>
          </a:xfrm>
          <a:prstGeom prst="rect">
            <a:avLst/>
          </a:prstGeom>
        </p:spPr>
      </p:pic>
      <p:pic>
        <p:nvPicPr>
          <p:cNvPr id="30" name="Picture 29" descr="A picture containing water, outdoor&#10;&#10;Description automatically generated">
            <a:extLst>
              <a:ext uri="{FF2B5EF4-FFF2-40B4-BE49-F238E27FC236}">
                <a16:creationId xmlns:a16="http://schemas.microsoft.com/office/drawing/2014/main" id="{18822EBE-73E1-4C59-95A5-7B0FB9C624E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51393" y="3122260"/>
            <a:ext cx="1698593" cy="1245247"/>
          </a:xfrm>
          <a:prstGeom prst="rect">
            <a:avLst/>
          </a:prstGeom>
        </p:spPr>
      </p:pic>
      <p:pic>
        <p:nvPicPr>
          <p:cNvPr id="32" name="Picture 31" descr="A picture containing water, outdoor&#10;&#10;Description automatically generated">
            <a:extLst>
              <a:ext uri="{FF2B5EF4-FFF2-40B4-BE49-F238E27FC236}">
                <a16:creationId xmlns:a16="http://schemas.microsoft.com/office/drawing/2014/main" id="{4DA5F590-FD10-410C-84D2-0FD85A8BD04E}"/>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7262" y="4367507"/>
            <a:ext cx="1698593" cy="1245247"/>
          </a:xfrm>
          <a:prstGeom prst="rect">
            <a:avLst/>
          </a:prstGeom>
        </p:spPr>
      </p:pic>
      <p:pic>
        <p:nvPicPr>
          <p:cNvPr id="33" name="Picture 32" descr="A picture containing water, outdoor&#10;&#10;Description automatically generated">
            <a:extLst>
              <a:ext uri="{FF2B5EF4-FFF2-40B4-BE49-F238E27FC236}">
                <a16:creationId xmlns:a16="http://schemas.microsoft.com/office/drawing/2014/main" id="{BF72B0B1-497A-4503-B43C-D11619E91A6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45855" y="4367507"/>
            <a:ext cx="1698593" cy="1245247"/>
          </a:xfrm>
          <a:prstGeom prst="rect">
            <a:avLst/>
          </a:prstGeom>
        </p:spPr>
      </p:pic>
      <p:pic>
        <p:nvPicPr>
          <p:cNvPr id="34" name="Picture 33" descr="A picture containing water, outdoor&#10;&#10;Description automatically generated">
            <a:extLst>
              <a:ext uri="{FF2B5EF4-FFF2-40B4-BE49-F238E27FC236}">
                <a16:creationId xmlns:a16="http://schemas.microsoft.com/office/drawing/2014/main" id="{03E85C8E-97F4-4A07-B0FA-DA72B1B9B07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41724" y="5612754"/>
            <a:ext cx="1698593" cy="1245247"/>
          </a:xfrm>
          <a:prstGeom prst="rect">
            <a:avLst/>
          </a:prstGeom>
        </p:spPr>
      </p:pic>
      <p:pic>
        <p:nvPicPr>
          <p:cNvPr id="35" name="Picture 34" descr="A picture containing water, outdoor&#10;&#10;Description automatically generated">
            <a:extLst>
              <a:ext uri="{FF2B5EF4-FFF2-40B4-BE49-F238E27FC236}">
                <a16:creationId xmlns:a16="http://schemas.microsoft.com/office/drawing/2014/main" id="{55AE96CF-68D3-452E-9F30-15BCFF700A3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1734779" y="5612754"/>
            <a:ext cx="1698593" cy="1245247"/>
          </a:xfrm>
          <a:prstGeom prst="rect">
            <a:avLst/>
          </a:prstGeom>
        </p:spPr>
      </p:pic>
      <p:pic>
        <p:nvPicPr>
          <p:cNvPr id="36" name="Picture 35" descr="A picture containing water, outdoor&#10;&#10;Description automatically generated">
            <a:extLst>
              <a:ext uri="{FF2B5EF4-FFF2-40B4-BE49-F238E27FC236}">
                <a16:creationId xmlns:a16="http://schemas.microsoft.com/office/drawing/2014/main" id="{321EDF72-94E9-4F37-BA27-850D45F0B57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22296" y="5612754"/>
            <a:ext cx="1698593" cy="1245247"/>
          </a:xfrm>
          <a:prstGeom prst="rect">
            <a:avLst/>
          </a:prstGeom>
        </p:spPr>
      </p:pic>
      <p:pic>
        <p:nvPicPr>
          <p:cNvPr id="37" name="Picture 36" descr="A picture containing water, outdoor&#10;&#10;Description automatically generated">
            <a:extLst>
              <a:ext uri="{FF2B5EF4-FFF2-40B4-BE49-F238E27FC236}">
                <a16:creationId xmlns:a16="http://schemas.microsoft.com/office/drawing/2014/main" id="{D143B7C2-9C26-4FC0-B7D5-289F8F7403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08262" y="4367507"/>
            <a:ext cx="1698593" cy="1245247"/>
          </a:xfrm>
          <a:prstGeom prst="rect">
            <a:avLst/>
          </a:prstGeom>
        </p:spPr>
      </p:pic>
      <p:pic>
        <p:nvPicPr>
          <p:cNvPr id="38" name="Picture 37" descr="A picture containing water, outdoor&#10;&#10;Description automatically generated">
            <a:extLst>
              <a:ext uri="{FF2B5EF4-FFF2-40B4-BE49-F238E27FC236}">
                <a16:creationId xmlns:a16="http://schemas.microsoft.com/office/drawing/2014/main" id="{18935FF5-46E4-49BC-A730-328BCD24044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3449986" y="3133961"/>
            <a:ext cx="1698593" cy="1245247"/>
          </a:xfrm>
          <a:prstGeom prst="rect">
            <a:avLst/>
          </a:prstGeom>
        </p:spPr>
      </p:pic>
      <p:pic>
        <p:nvPicPr>
          <p:cNvPr id="48" name="Picture 47" descr="A picture containing water, outdoor&#10;&#10;Description automatically generated">
            <a:extLst>
              <a:ext uri="{FF2B5EF4-FFF2-40B4-BE49-F238E27FC236}">
                <a16:creationId xmlns:a16="http://schemas.microsoft.com/office/drawing/2014/main" id="{68A884CD-6065-42EE-8953-BB8D3279575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12393" y="11701"/>
            <a:ext cx="1698593" cy="1245247"/>
          </a:xfrm>
          <a:prstGeom prst="rect">
            <a:avLst/>
          </a:prstGeom>
        </p:spPr>
      </p:pic>
      <p:pic>
        <p:nvPicPr>
          <p:cNvPr id="49" name="Picture 48" descr="A picture containing water, outdoor&#10;&#10;Description automatically generated">
            <a:extLst>
              <a:ext uri="{FF2B5EF4-FFF2-40B4-BE49-F238E27FC236}">
                <a16:creationId xmlns:a16="http://schemas.microsoft.com/office/drawing/2014/main" id="{E1766412-DE7C-476A-8589-41BCD106451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10986" y="11701"/>
            <a:ext cx="1698593" cy="1245247"/>
          </a:xfrm>
          <a:prstGeom prst="rect">
            <a:avLst/>
          </a:prstGeom>
        </p:spPr>
      </p:pic>
      <p:pic>
        <p:nvPicPr>
          <p:cNvPr id="50" name="Picture 49" descr="A picture containing water, outdoor&#10;&#10;Description automatically generated">
            <a:extLst>
              <a:ext uri="{FF2B5EF4-FFF2-40B4-BE49-F238E27FC236}">
                <a16:creationId xmlns:a16="http://schemas.microsoft.com/office/drawing/2014/main" id="{21631F4A-D216-4672-A65B-D5C7C07A4C11}"/>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6855" y="1256948"/>
            <a:ext cx="1698593" cy="1245247"/>
          </a:xfrm>
          <a:prstGeom prst="rect">
            <a:avLst/>
          </a:prstGeom>
        </p:spPr>
      </p:pic>
      <p:pic>
        <p:nvPicPr>
          <p:cNvPr id="51" name="Picture 50" descr="A picture containing water, outdoor&#10;&#10;Description automatically generated">
            <a:extLst>
              <a:ext uri="{FF2B5EF4-FFF2-40B4-BE49-F238E27FC236}">
                <a16:creationId xmlns:a16="http://schemas.microsoft.com/office/drawing/2014/main" id="{FF5B659D-E95B-494E-8BE4-C4053E740B2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805448" y="1256948"/>
            <a:ext cx="1698593" cy="1245247"/>
          </a:xfrm>
          <a:prstGeom prst="rect">
            <a:avLst/>
          </a:prstGeom>
        </p:spPr>
      </p:pic>
      <p:pic>
        <p:nvPicPr>
          <p:cNvPr id="52" name="Picture 51" descr="A picture containing water, outdoor&#10;&#10;Description automatically generated">
            <a:extLst>
              <a:ext uri="{FF2B5EF4-FFF2-40B4-BE49-F238E27FC236}">
                <a16:creationId xmlns:a16="http://schemas.microsoft.com/office/drawing/2014/main" id="{7FEC1FE0-0AC4-447D-912D-7D5FA85341F6}"/>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101317" y="2502195"/>
            <a:ext cx="1698593" cy="1245247"/>
          </a:xfrm>
          <a:prstGeom prst="rect">
            <a:avLst/>
          </a:prstGeom>
        </p:spPr>
      </p:pic>
      <p:pic>
        <p:nvPicPr>
          <p:cNvPr id="53" name="Picture 52" descr="A picture containing water, outdoor&#10;&#10;Description automatically generated">
            <a:extLst>
              <a:ext uri="{FF2B5EF4-FFF2-40B4-BE49-F238E27FC236}">
                <a16:creationId xmlns:a16="http://schemas.microsoft.com/office/drawing/2014/main" id="{D65B506F-5B9E-4E5C-83C2-57FDA852520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94372" y="2502195"/>
            <a:ext cx="1698593" cy="1245247"/>
          </a:xfrm>
          <a:prstGeom prst="rect">
            <a:avLst/>
          </a:prstGeom>
        </p:spPr>
      </p:pic>
      <p:pic>
        <p:nvPicPr>
          <p:cNvPr id="54" name="Picture 53" descr="A picture containing water, outdoor&#10;&#10;Description automatically generated">
            <a:extLst>
              <a:ext uri="{FF2B5EF4-FFF2-40B4-BE49-F238E27FC236}">
                <a16:creationId xmlns:a16="http://schemas.microsoft.com/office/drawing/2014/main" id="{5A721E26-A1DE-41F1-9B3E-ED86F11F6E2D}"/>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81889" y="2502195"/>
            <a:ext cx="1698593" cy="1245247"/>
          </a:xfrm>
          <a:prstGeom prst="rect">
            <a:avLst/>
          </a:prstGeom>
        </p:spPr>
      </p:pic>
      <p:pic>
        <p:nvPicPr>
          <p:cNvPr id="55" name="Picture 54" descr="A picture containing water, outdoor&#10;&#10;Description automatically generated">
            <a:extLst>
              <a:ext uri="{FF2B5EF4-FFF2-40B4-BE49-F238E27FC236}">
                <a16:creationId xmlns:a16="http://schemas.microsoft.com/office/drawing/2014/main" id="{14311EA1-E22F-4969-A944-FE0BBFD2A08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1256948"/>
            <a:ext cx="1698593" cy="1245247"/>
          </a:xfrm>
          <a:prstGeom prst="rect">
            <a:avLst/>
          </a:prstGeom>
        </p:spPr>
      </p:pic>
      <p:pic>
        <p:nvPicPr>
          <p:cNvPr id="56" name="Picture 55" descr="A picture containing water, outdoor&#10;&#10;Description automatically generated">
            <a:extLst>
              <a:ext uri="{FF2B5EF4-FFF2-40B4-BE49-F238E27FC236}">
                <a16:creationId xmlns:a16="http://schemas.microsoft.com/office/drawing/2014/main" id="{42010B7B-8191-4E85-8F61-53953F4FB7D4}"/>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509579" y="23402"/>
            <a:ext cx="1698593" cy="1245247"/>
          </a:xfrm>
          <a:prstGeom prst="rect">
            <a:avLst/>
          </a:prstGeom>
        </p:spPr>
      </p:pic>
      <p:pic>
        <p:nvPicPr>
          <p:cNvPr id="57" name="Picture 56" descr="A picture containing water, outdoor&#10;&#10;Description automatically generated">
            <a:extLst>
              <a:ext uri="{FF2B5EF4-FFF2-40B4-BE49-F238E27FC236}">
                <a16:creationId xmlns:a16="http://schemas.microsoft.com/office/drawing/2014/main" id="{5D11E9A4-107E-4F10-87CD-C1FFA6BAB42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70669" y="3128126"/>
            <a:ext cx="1698593" cy="1245247"/>
          </a:xfrm>
          <a:prstGeom prst="rect">
            <a:avLst/>
          </a:prstGeom>
        </p:spPr>
      </p:pic>
      <p:pic>
        <p:nvPicPr>
          <p:cNvPr id="58" name="Picture 57" descr="A picture containing water, outdoor&#10;&#10;Description automatically generated">
            <a:extLst>
              <a:ext uri="{FF2B5EF4-FFF2-40B4-BE49-F238E27FC236}">
                <a16:creationId xmlns:a16="http://schemas.microsoft.com/office/drawing/2014/main" id="{DA7E59AE-436B-46E9-B149-BEBD86955679}"/>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9262" y="3128126"/>
            <a:ext cx="1698593" cy="1245247"/>
          </a:xfrm>
          <a:prstGeom prst="rect">
            <a:avLst/>
          </a:prstGeom>
        </p:spPr>
      </p:pic>
      <p:pic>
        <p:nvPicPr>
          <p:cNvPr id="59" name="Picture 58" descr="A picture containing water, outdoor&#10;&#10;Description automatically generated">
            <a:extLst>
              <a:ext uri="{FF2B5EF4-FFF2-40B4-BE49-F238E27FC236}">
                <a16:creationId xmlns:a16="http://schemas.microsoft.com/office/drawing/2014/main" id="{20CC4A0D-C063-4A11-A42A-513C29C9D6FA}"/>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65131" y="4373373"/>
            <a:ext cx="1698593" cy="1245247"/>
          </a:xfrm>
          <a:prstGeom prst="rect">
            <a:avLst/>
          </a:prstGeom>
        </p:spPr>
      </p:pic>
      <p:pic>
        <p:nvPicPr>
          <p:cNvPr id="60" name="Picture 59" descr="A picture containing water, outdoor&#10;&#10;Description automatically generated">
            <a:extLst>
              <a:ext uri="{FF2B5EF4-FFF2-40B4-BE49-F238E27FC236}">
                <a16:creationId xmlns:a16="http://schemas.microsoft.com/office/drawing/2014/main" id="{D31C8902-E4C6-42D5-9196-06E80CE8259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63724" y="4373373"/>
            <a:ext cx="1698593" cy="1245247"/>
          </a:xfrm>
          <a:prstGeom prst="rect">
            <a:avLst/>
          </a:prstGeom>
        </p:spPr>
      </p:pic>
      <p:pic>
        <p:nvPicPr>
          <p:cNvPr id="61" name="Picture 60" descr="A picture containing water, outdoor&#10;&#10;Description automatically generated">
            <a:extLst>
              <a:ext uri="{FF2B5EF4-FFF2-40B4-BE49-F238E27FC236}">
                <a16:creationId xmlns:a16="http://schemas.microsoft.com/office/drawing/2014/main" id="{68226ED3-C7C4-42C8-8CD1-DAE3B52A546F}"/>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5059593" y="5618620"/>
            <a:ext cx="1698593" cy="1245247"/>
          </a:xfrm>
          <a:prstGeom prst="rect">
            <a:avLst/>
          </a:prstGeom>
        </p:spPr>
      </p:pic>
      <p:pic>
        <p:nvPicPr>
          <p:cNvPr id="62" name="Picture 61" descr="A picture containing water, outdoor&#10;&#10;Description automatically generated">
            <a:extLst>
              <a:ext uri="{FF2B5EF4-FFF2-40B4-BE49-F238E27FC236}">
                <a16:creationId xmlns:a16="http://schemas.microsoft.com/office/drawing/2014/main" id="{2CB4C812-7AB9-45C6-B12E-22571AE50AE8}"/>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6752648" y="5618620"/>
            <a:ext cx="1698593" cy="1245247"/>
          </a:xfrm>
          <a:prstGeom prst="rect">
            <a:avLst/>
          </a:prstGeom>
        </p:spPr>
      </p:pic>
      <p:pic>
        <p:nvPicPr>
          <p:cNvPr id="63" name="Picture 62" descr="A picture containing water, outdoor&#10;&#10;Description automatically generated">
            <a:extLst>
              <a:ext uri="{FF2B5EF4-FFF2-40B4-BE49-F238E27FC236}">
                <a16:creationId xmlns:a16="http://schemas.microsoft.com/office/drawing/2014/main" id="{FFC891C3-B767-4324-BB4C-6773FEFFD725}"/>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40165" y="5618620"/>
            <a:ext cx="1698593" cy="1245247"/>
          </a:xfrm>
          <a:prstGeom prst="rect">
            <a:avLst/>
          </a:prstGeom>
        </p:spPr>
      </p:pic>
      <p:pic>
        <p:nvPicPr>
          <p:cNvPr id="64" name="Picture 63" descr="A picture containing water, outdoor&#10;&#10;Description automatically generated">
            <a:extLst>
              <a:ext uri="{FF2B5EF4-FFF2-40B4-BE49-F238E27FC236}">
                <a16:creationId xmlns:a16="http://schemas.microsoft.com/office/drawing/2014/main" id="{47280584-5B99-4787-BF0C-61367E285A0C}"/>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26131" y="4373373"/>
            <a:ext cx="1698593" cy="1245247"/>
          </a:xfrm>
          <a:prstGeom prst="rect">
            <a:avLst/>
          </a:prstGeom>
        </p:spPr>
      </p:pic>
      <p:pic>
        <p:nvPicPr>
          <p:cNvPr id="65" name="Picture 64" descr="A picture containing water, outdoor&#10;&#10;Description automatically generated">
            <a:extLst>
              <a:ext uri="{FF2B5EF4-FFF2-40B4-BE49-F238E27FC236}">
                <a16:creationId xmlns:a16="http://schemas.microsoft.com/office/drawing/2014/main" id="{846FBC31-F632-4EF1-8597-933DC2307BD3}"/>
              </a:ext>
            </a:extLst>
          </p:cNvPr>
          <p:cNvPicPr>
            <a:picLocks noChangeAspect="1"/>
          </p:cNvPicPr>
          <p:nvPr/>
        </p:nvPicPr>
        <p:blipFill rotWithShape="1">
          <a:blip r:embed="rId2">
            <a:extLst>
              <a:ext uri="{28A0092B-C50C-407E-A947-70E740481C1C}">
                <a14:useLocalDpi xmlns:a14="http://schemas.microsoft.com/office/drawing/2010/main" val="0"/>
              </a:ext>
            </a:extLst>
          </a:blip>
          <a:srcRect t="47635"/>
          <a:stretch/>
        </p:blipFill>
        <p:spPr>
          <a:xfrm>
            <a:off x="8467855" y="3139827"/>
            <a:ext cx="1698593" cy="1245247"/>
          </a:xfrm>
          <a:prstGeom prst="rect">
            <a:avLst/>
          </a:prstGeom>
        </p:spPr>
      </p:pic>
      <p:pic>
        <p:nvPicPr>
          <p:cNvPr id="69" name="Picture 68">
            <a:extLst>
              <a:ext uri="{FF2B5EF4-FFF2-40B4-BE49-F238E27FC236}">
                <a16:creationId xmlns:a16="http://schemas.microsoft.com/office/drawing/2014/main" id="{4A895B60-66E9-4691-8D97-7F31C826F2A7}"/>
              </a:ext>
            </a:extLst>
          </p:cNvPr>
          <p:cNvPicPr>
            <a:picLocks noChangeAspect="1"/>
          </p:cNvPicPr>
          <p:nvPr/>
        </p:nvPicPr>
        <p:blipFill rotWithShape="1">
          <a:blip r:embed="rId3"/>
          <a:srcRect l="10937" t="1961" r="79275" b="68131"/>
          <a:stretch/>
        </p:blipFill>
        <p:spPr>
          <a:xfrm>
            <a:off x="1344526" y="1870640"/>
            <a:ext cx="801624" cy="1138585"/>
          </a:xfrm>
          <a:prstGeom prst="rect">
            <a:avLst/>
          </a:prstGeom>
        </p:spPr>
      </p:pic>
      <p:pic>
        <p:nvPicPr>
          <p:cNvPr id="73" name="Picture 72">
            <a:extLst>
              <a:ext uri="{FF2B5EF4-FFF2-40B4-BE49-F238E27FC236}">
                <a16:creationId xmlns:a16="http://schemas.microsoft.com/office/drawing/2014/main" id="{AAA94500-F70B-455C-B0AC-698811C13CF1}"/>
              </a:ext>
            </a:extLst>
          </p:cNvPr>
          <p:cNvPicPr>
            <a:picLocks noChangeAspect="1"/>
          </p:cNvPicPr>
          <p:nvPr/>
        </p:nvPicPr>
        <p:blipFill rotWithShape="1">
          <a:blip r:embed="rId3"/>
          <a:srcRect l="40323" t="34517" r="50563" b="35581"/>
          <a:stretch/>
        </p:blipFill>
        <p:spPr>
          <a:xfrm>
            <a:off x="4555474" y="1898718"/>
            <a:ext cx="746450" cy="1138336"/>
          </a:xfrm>
          <a:prstGeom prst="rect">
            <a:avLst/>
          </a:prstGeom>
        </p:spPr>
      </p:pic>
      <p:pic>
        <p:nvPicPr>
          <p:cNvPr id="75" name="Picture 74">
            <a:extLst>
              <a:ext uri="{FF2B5EF4-FFF2-40B4-BE49-F238E27FC236}">
                <a16:creationId xmlns:a16="http://schemas.microsoft.com/office/drawing/2014/main" id="{2A1F9885-BE76-4C00-B246-D04B1B9C8A56}"/>
              </a:ext>
            </a:extLst>
          </p:cNvPr>
          <p:cNvPicPr>
            <a:picLocks noChangeAspect="1"/>
          </p:cNvPicPr>
          <p:nvPr/>
        </p:nvPicPr>
        <p:blipFill rotWithShape="1">
          <a:blip r:embed="rId3"/>
          <a:srcRect l="88437" t="979" r="2676" b="68139"/>
          <a:stretch/>
        </p:blipFill>
        <p:spPr>
          <a:xfrm>
            <a:off x="3963662" y="3069290"/>
            <a:ext cx="727789" cy="1175657"/>
          </a:xfrm>
          <a:prstGeom prst="rect">
            <a:avLst/>
          </a:prstGeom>
        </p:spPr>
      </p:pic>
      <p:pic>
        <p:nvPicPr>
          <p:cNvPr id="76" name="Picture 75">
            <a:extLst>
              <a:ext uri="{FF2B5EF4-FFF2-40B4-BE49-F238E27FC236}">
                <a16:creationId xmlns:a16="http://schemas.microsoft.com/office/drawing/2014/main" id="{F3439FF9-797C-4954-9A5F-44B504F2D5EF}"/>
              </a:ext>
            </a:extLst>
          </p:cNvPr>
          <p:cNvPicPr>
            <a:picLocks noChangeAspect="1"/>
          </p:cNvPicPr>
          <p:nvPr/>
        </p:nvPicPr>
        <p:blipFill rotWithShape="1">
          <a:blip r:embed="rId3"/>
          <a:srcRect l="49797" t="34995" r="40879" b="32910"/>
          <a:stretch/>
        </p:blipFill>
        <p:spPr>
          <a:xfrm>
            <a:off x="5487941" y="556617"/>
            <a:ext cx="811509" cy="1221845"/>
          </a:xfrm>
          <a:prstGeom prst="rect">
            <a:avLst/>
          </a:prstGeom>
        </p:spPr>
      </p:pic>
      <p:pic>
        <p:nvPicPr>
          <p:cNvPr id="77" name="Picture 76">
            <a:extLst>
              <a:ext uri="{FF2B5EF4-FFF2-40B4-BE49-F238E27FC236}">
                <a16:creationId xmlns:a16="http://schemas.microsoft.com/office/drawing/2014/main" id="{8BDA01DD-8659-4859-AD7E-6DA5E1F1BF02}"/>
              </a:ext>
            </a:extLst>
          </p:cNvPr>
          <p:cNvPicPr>
            <a:picLocks noChangeAspect="1"/>
          </p:cNvPicPr>
          <p:nvPr/>
        </p:nvPicPr>
        <p:blipFill rotWithShape="1">
          <a:blip r:embed="rId3"/>
          <a:srcRect l="21007" t="35637" r="69992" b="34475"/>
          <a:stretch/>
        </p:blipFill>
        <p:spPr>
          <a:xfrm>
            <a:off x="3675822" y="1871043"/>
            <a:ext cx="737118" cy="1137780"/>
          </a:xfrm>
          <a:prstGeom prst="rect">
            <a:avLst/>
          </a:prstGeom>
        </p:spPr>
      </p:pic>
      <p:pic>
        <p:nvPicPr>
          <p:cNvPr id="81" name="Picture 4" descr="Color Palettes based on Tableau (discrete) • All Your Figure Are Belong To  Us">
            <a:extLst>
              <a:ext uri="{FF2B5EF4-FFF2-40B4-BE49-F238E27FC236}">
                <a16:creationId xmlns:a16="http://schemas.microsoft.com/office/drawing/2014/main" id="{4B5E3E49-59D0-4ACD-B6B0-98B1F50AEB8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443" t="3609" r="59870" b="78704"/>
          <a:stretch/>
        </p:blipFill>
        <p:spPr bwMode="auto">
          <a:xfrm>
            <a:off x="7425093" y="4402797"/>
            <a:ext cx="930364" cy="930363"/>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83">
            <a:extLst>
              <a:ext uri="{FF2B5EF4-FFF2-40B4-BE49-F238E27FC236}">
                <a16:creationId xmlns:a16="http://schemas.microsoft.com/office/drawing/2014/main" id="{6B286C4D-9388-4FB6-BA21-115C1B49453B}"/>
              </a:ext>
            </a:extLst>
          </p:cNvPr>
          <p:cNvPicPr>
            <a:picLocks noChangeAspect="1"/>
          </p:cNvPicPr>
          <p:nvPr/>
        </p:nvPicPr>
        <p:blipFill>
          <a:blip r:embed="rId5"/>
          <a:stretch>
            <a:fillRect/>
          </a:stretch>
        </p:blipFill>
        <p:spPr>
          <a:xfrm>
            <a:off x="1228939" y="5313183"/>
            <a:ext cx="8811855" cy="944757"/>
          </a:xfrm>
          <a:prstGeom prst="rect">
            <a:avLst/>
          </a:prstGeom>
        </p:spPr>
      </p:pic>
      <p:pic>
        <p:nvPicPr>
          <p:cNvPr id="1026" name="Picture 2" descr="Orange Neon Light Color Scheme » Monochromatic » SchemeColor.com">
            <a:extLst>
              <a:ext uri="{FF2B5EF4-FFF2-40B4-BE49-F238E27FC236}">
                <a16:creationId xmlns:a16="http://schemas.microsoft.com/office/drawing/2014/main" id="{0167DBFE-1FFF-4AE2-88FD-97559CA91F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701" t="27606" r="50901"/>
          <a:stretch/>
        </p:blipFill>
        <p:spPr bwMode="auto">
          <a:xfrm>
            <a:off x="2514025" y="435819"/>
            <a:ext cx="1045759" cy="1175657"/>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927FB04-B7E7-4D8C-8430-0453E4FCD799}"/>
              </a:ext>
            </a:extLst>
          </p:cNvPr>
          <p:cNvPicPr>
            <a:picLocks noChangeAspect="1"/>
          </p:cNvPicPr>
          <p:nvPr/>
        </p:nvPicPr>
        <p:blipFill rotWithShape="1">
          <a:blip r:embed="rId3"/>
          <a:srcRect l="1753" t="2680" r="88967" b="67357"/>
          <a:stretch/>
        </p:blipFill>
        <p:spPr>
          <a:xfrm>
            <a:off x="1384912" y="311772"/>
            <a:ext cx="1087389" cy="1429983"/>
          </a:xfrm>
          <a:prstGeom prst="rect">
            <a:avLst/>
          </a:prstGeom>
        </p:spPr>
      </p:pic>
      <p:pic>
        <p:nvPicPr>
          <p:cNvPr id="70" name="Picture 69">
            <a:extLst>
              <a:ext uri="{FF2B5EF4-FFF2-40B4-BE49-F238E27FC236}">
                <a16:creationId xmlns:a16="http://schemas.microsoft.com/office/drawing/2014/main" id="{CECD393D-F6B4-41AA-B009-67BA33791E7F}"/>
              </a:ext>
            </a:extLst>
          </p:cNvPr>
          <p:cNvPicPr>
            <a:picLocks noChangeAspect="1"/>
          </p:cNvPicPr>
          <p:nvPr/>
        </p:nvPicPr>
        <p:blipFill rotWithShape="1">
          <a:blip r:embed="rId3"/>
          <a:srcRect l="50096" t="1705" r="41246" b="67155"/>
          <a:stretch/>
        </p:blipFill>
        <p:spPr>
          <a:xfrm>
            <a:off x="4943188" y="3163861"/>
            <a:ext cx="709127" cy="1185446"/>
          </a:xfrm>
          <a:prstGeom prst="rect">
            <a:avLst/>
          </a:prstGeom>
        </p:spPr>
      </p:pic>
      <p:pic>
        <p:nvPicPr>
          <p:cNvPr id="74" name="Picture 73">
            <a:extLst>
              <a:ext uri="{FF2B5EF4-FFF2-40B4-BE49-F238E27FC236}">
                <a16:creationId xmlns:a16="http://schemas.microsoft.com/office/drawing/2014/main" id="{C9E10C4B-60E4-48D8-9DC8-FCCB08276D43}"/>
              </a:ext>
            </a:extLst>
          </p:cNvPr>
          <p:cNvPicPr>
            <a:picLocks noChangeAspect="1"/>
          </p:cNvPicPr>
          <p:nvPr/>
        </p:nvPicPr>
        <p:blipFill rotWithShape="1">
          <a:blip r:embed="rId3"/>
          <a:srcRect l="69393" t="1526" r="21981" b="67289"/>
          <a:stretch/>
        </p:blipFill>
        <p:spPr>
          <a:xfrm>
            <a:off x="5834922" y="3057762"/>
            <a:ext cx="706508" cy="1187185"/>
          </a:xfrm>
          <a:prstGeom prst="rect">
            <a:avLst/>
          </a:prstGeom>
        </p:spPr>
      </p:pic>
      <p:sp>
        <p:nvSpPr>
          <p:cNvPr id="87" name="TextBox 86">
            <a:extLst>
              <a:ext uri="{FF2B5EF4-FFF2-40B4-BE49-F238E27FC236}">
                <a16:creationId xmlns:a16="http://schemas.microsoft.com/office/drawing/2014/main" id="{F2E27CA6-AD45-4DEA-B57C-7136B2E02201}"/>
              </a:ext>
            </a:extLst>
          </p:cNvPr>
          <p:cNvSpPr txBox="1"/>
          <p:nvPr/>
        </p:nvSpPr>
        <p:spPr>
          <a:xfrm>
            <a:off x="7943381" y="2608511"/>
            <a:ext cx="771991" cy="923330"/>
          </a:xfrm>
          <a:prstGeom prst="rect">
            <a:avLst/>
          </a:prstGeom>
          <a:solidFill>
            <a:schemeClr val="bg1">
              <a:lumMod val="85000"/>
            </a:schemeClr>
          </a:solidFill>
        </p:spPr>
        <p:txBody>
          <a:bodyPr wrap="square" rtlCol="0">
            <a:spAutoFit/>
          </a:bodyPr>
          <a:lstStyle/>
          <a:p>
            <a:pPr algn="ctr"/>
            <a:endParaRPr lang="en-CA" dirty="0"/>
          </a:p>
          <a:p>
            <a:pPr algn="ctr"/>
            <a:r>
              <a:rPr lang="en-CA" dirty="0"/>
              <a:t>Taken</a:t>
            </a:r>
          </a:p>
          <a:p>
            <a:pPr algn="ctr"/>
            <a:endParaRPr lang="en-CA" dirty="0"/>
          </a:p>
        </p:txBody>
      </p:sp>
      <p:sp>
        <p:nvSpPr>
          <p:cNvPr id="66" name="TextBox 65">
            <a:extLst>
              <a:ext uri="{FF2B5EF4-FFF2-40B4-BE49-F238E27FC236}">
                <a16:creationId xmlns:a16="http://schemas.microsoft.com/office/drawing/2014/main" id="{57A4FFB7-BD7F-4671-B2F5-18152E20CB78}"/>
              </a:ext>
            </a:extLst>
          </p:cNvPr>
          <p:cNvSpPr txBox="1"/>
          <p:nvPr/>
        </p:nvSpPr>
        <p:spPr>
          <a:xfrm>
            <a:off x="2584075" y="706053"/>
            <a:ext cx="1148202" cy="369332"/>
          </a:xfrm>
          <a:prstGeom prst="rect">
            <a:avLst/>
          </a:prstGeom>
          <a:noFill/>
        </p:spPr>
        <p:txBody>
          <a:bodyPr wrap="square">
            <a:spAutoFit/>
          </a:bodyPr>
          <a:lstStyle/>
          <a:p>
            <a:r>
              <a:rPr lang="en-CA" dirty="0"/>
              <a:t>#FF7600</a:t>
            </a:r>
          </a:p>
        </p:txBody>
      </p:sp>
      <p:pic>
        <p:nvPicPr>
          <p:cNvPr id="68" name="Picture 67">
            <a:extLst>
              <a:ext uri="{FF2B5EF4-FFF2-40B4-BE49-F238E27FC236}">
                <a16:creationId xmlns:a16="http://schemas.microsoft.com/office/drawing/2014/main" id="{C24C14A5-A408-4660-B90D-6B83A49351AE}"/>
              </a:ext>
            </a:extLst>
          </p:cNvPr>
          <p:cNvPicPr>
            <a:picLocks noChangeAspect="1"/>
          </p:cNvPicPr>
          <p:nvPr/>
        </p:nvPicPr>
        <p:blipFill rotWithShape="1">
          <a:blip r:embed="rId5"/>
          <a:srcRect t="13926" r="84344"/>
          <a:stretch/>
        </p:blipFill>
        <p:spPr>
          <a:xfrm>
            <a:off x="2206270" y="1999447"/>
            <a:ext cx="1379588" cy="813190"/>
          </a:xfrm>
          <a:prstGeom prst="rect">
            <a:avLst/>
          </a:prstGeom>
        </p:spPr>
      </p:pic>
      <p:pic>
        <p:nvPicPr>
          <p:cNvPr id="71" name="Picture 70">
            <a:extLst>
              <a:ext uri="{FF2B5EF4-FFF2-40B4-BE49-F238E27FC236}">
                <a16:creationId xmlns:a16="http://schemas.microsoft.com/office/drawing/2014/main" id="{441DECB7-723E-4E40-9849-8D19DFCFB433}"/>
              </a:ext>
            </a:extLst>
          </p:cNvPr>
          <p:cNvPicPr>
            <a:picLocks noChangeAspect="1"/>
          </p:cNvPicPr>
          <p:nvPr/>
        </p:nvPicPr>
        <p:blipFill rotWithShape="1">
          <a:blip r:embed="rId5"/>
          <a:srcRect l="15851" t="17692" r="70275" b="1901"/>
          <a:stretch/>
        </p:blipFill>
        <p:spPr>
          <a:xfrm>
            <a:off x="1313456" y="3189383"/>
            <a:ext cx="1222619" cy="759652"/>
          </a:xfrm>
          <a:prstGeom prst="rect">
            <a:avLst/>
          </a:prstGeom>
        </p:spPr>
      </p:pic>
      <p:pic>
        <p:nvPicPr>
          <p:cNvPr id="72" name="Picture 71">
            <a:extLst>
              <a:ext uri="{FF2B5EF4-FFF2-40B4-BE49-F238E27FC236}">
                <a16:creationId xmlns:a16="http://schemas.microsoft.com/office/drawing/2014/main" id="{605DC312-A9A6-4EEE-9D9E-CF1D1786E1B3}"/>
              </a:ext>
            </a:extLst>
          </p:cNvPr>
          <p:cNvPicPr>
            <a:picLocks noChangeAspect="1"/>
          </p:cNvPicPr>
          <p:nvPr/>
        </p:nvPicPr>
        <p:blipFill rotWithShape="1">
          <a:blip r:embed="rId5"/>
          <a:srcRect l="42701" t="17692" r="49154" b="1901"/>
          <a:stretch/>
        </p:blipFill>
        <p:spPr>
          <a:xfrm>
            <a:off x="3620951" y="618104"/>
            <a:ext cx="717734" cy="759652"/>
          </a:xfrm>
          <a:prstGeom prst="rect">
            <a:avLst/>
          </a:prstGeom>
        </p:spPr>
      </p:pic>
      <p:pic>
        <p:nvPicPr>
          <p:cNvPr id="79" name="Picture 78">
            <a:extLst>
              <a:ext uri="{FF2B5EF4-FFF2-40B4-BE49-F238E27FC236}">
                <a16:creationId xmlns:a16="http://schemas.microsoft.com/office/drawing/2014/main" id="{326B16AF-5E62-466D-B7E7-E0F6B5156181}"/>
              </a:ext>
            </a:extLst>
          </p:cNvPr>
          <p:cNvPicPr>
            <a:picLocks noChangeAspect="1"/>
          </p:cNvPicPr>
          <p:nvPr/>
        </p:nvPicPr>
        <p:blipFill rotWithShape="1">
          <a:blip r:embed="rId5"/>
          <a:srcRect l="65298" t="13926" r="22085"/>
          <a:stretch/>
        </p:blipFill>
        <p:spPr>
          <a:xfrm>
            <a:off x="2644611" y="3191960"/>
            <a:ext cx="1111841" cy="813190"/>
          </a:xfrm>
          <a:prstGeom prst="rect">
            <a:avLst/>
          </a:prstGeom>
        </p:spPr>
      </p:pic>
      <p:pic>
        <p:nvPicPr>
          <p:cNvPr id="80" name="Picture 79">
            <a:extLst>
              <a:ext uri="{FF2B5EF4-FFF2-40B4-BE49-F238E27FC236}">
                <a16:creationId xmlns:a16="http://schemas.microsoft.com/office/drawing/2014/main" id="{7AB25CBF-24B7-47D7-BD3C-5EF0AF442975}"/>
              </a:ext>
            </a:extLst>
          </p:cNvPr>
          <p:cNvPicPr>
            <a:picLocks noChangeAspect="1"/>
          </p:cNvPicPr>
          <p:nvPr/>
        </p:nvPicPr>
        <p:blipFill rotWithShape="1">
          <a:blip r:embed="rId5"/>
          <a:srcRect l="87911" t="13926" r="1481"/>
          <a:stretch/>
        </p:blipFill>
        <p:spPr>
          <a:xfrm>
            <a:off x="5489577" y="1967654"/>
            <a:ext cx="934785" cy="813190"/>
          </a:xfrm>
          <a:prstGeom prst="rect">
            <a:avLst/>
          </a:prstGeom>
        </p:spPr>
      </p:pic>
      <p:sp>
        <p:nvSpPr>
          <p:cNvPr id="4" name="Rectangle 3">
            <a:extLst>
              <a:ext uri="{FF2B5EF4-FFF2-40B4-BE49-F238E27FC236}">
                <a16:creationId xmlns:a16="http://schemas.microsoft.com/office/drawing/2014/main" id="{6ED60794-2535-42A3-A8F2-7C587909BC46}"/>
              </a:ext>
            </a:extLst>
          </p:cNvPr>
          <p:cNvSpPr/>
          <p:nvPr/>
        </p:nvSpPr>
        <p:spPr>
          <a:xfrm>
            <a:off x="4453486" y="732074"/>
            <a:ext cx="905523" cy="1026343"/>
          </a:xfrm>
          <a:prstGeom prst="rect">
            <a:avLst/>
          </a:prstGeom>
          <a:solidFill>
            <a:srgbClr val="FFFFA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TextBox 81">
            <a:extLst>
              <a:ext uri="{FF2B5EF4-FFF2-40B4-BE49-F238E27FC236}">
                <a16:creationId xmlns:a16="http://schemas.microsoft.com/office/drawing/2014/main" id="{B48988E0-794E-414F-AC3F-693CFF008C0D}"/>
              </a:ext>
            </a:extLst>
          </p:cNvPr>
          <p:cNvSpPr txBox="1"/>
          <p:nvPr/>
        </p:nvSpPr>
        <p:spPr>
          <a:xfrm>
            <a:off x="4453486" y="1017614"/>
            <a:ext cx="6096000" cy="369332"/>
          </a:xfrm>
          <a:prstGeom prst="rect">
            <a:avLst/>
          </a:prstGeom>
          <a:noFill/>
        </p:spPr>
        <p:txBody>
          <a:bodyPr wrap="square">
            <a:spAutoFit/>
          </a:bodyPr>
          <a:lstStyle/>
          <a:p>
            <a:r>
              <a:rPr lang="en-CA" dirty="0"/>
              <a:t>#FFFFA7</a:t>
            </a:r>
          </a:p>
        </p:txBody>
      </p:sp>
    </p:spTree>
    <p:extLst>
      <p:ext uri="{BB962C8B-B14F-4D97-AF65-F5344CB8AC3E}">
        <p14:creationId xmlns:p14="http://schemas.microsoft.com/office/powerpoint/2010/main" val="38614498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6E255F-3313-44B7-A9D7-94A67F8C2BA3}"/>
              </a:ext>
            </a:extLst>
          </p:cNvPr>
          <p:cNvPicPr>
            <a:picLocks noChangeAspect="1"/>
          </p:cNvPicPr>
          <p:nvPr/>
        </p:nvPicPr>
        <p:blipFill>
          <a:blip r:embed="rId2"/>
          <a:stretch>
            <a:fillRect/>
          </a:stretch>
        </p:blipFill>
        <p:spPr>
          <a:xfrm>
            <a:off x="217615" y="273394"/>
            <a:ext cx="5599710" cy="2730437"/>
          </a:xfrm>
          <a:prstGeom prst="rect">
            <a:avLst/>
          </a:prstGeom>
        </p:spPr>
      </p:pic>
      <p:pic>
        <p:nvPicPr>
          <p:cNvPr id="6" name="Picture 5">
            <a:extLst>
              <a:ext uri="{FF2B5EF4-FFF2-40B4-BE49-F238E27FC236}">
                <a16:creationId xmlns:a16="http://schemas.microsoft.com/office/drawing/2014/main" id="{57F049C8-1297-435D-86CF-E3DF7C08A09C}"/>
              </a:ext>
            </a:extLst>
          </p:cNvPr>
          <p:cNvPicPr>
            <a:picLocks noChangeAspect="1"/>
          </p:cNvPicPr>
          <p:nvPr/>
        </p:nvPicPr>
        <p:blipFill rotWithShape="1">
          <a:blip r:embed="rId2"/>
          <a:srcRect t="33828" r="50144" b="1749"/>
          <a:stretch/>
        </p:blipFill>
        <p:spPr>
          <a:xfrm>
            <a:off x="7638407" y="1638613"/>
            <a:ext cx="3915418" cy="2466975"/>
          </a:xfrm>
          <a:prstGeom prst="rect">
            <a:avLst/>
          </a:prstGeom>
        </p:spPr>
      </p:pic>
      <p:pic>
        <p:nvPicPr>
          <p:cNvPr id="7" name="Picture 6">
            <a:extLst>
              <a:ext uri="{FF2B5EF4-FFF2-40B4-BE49-F238E27FC236}">
                <a16:creationId xmlns:a16="http://schemas.microsoft.com/office/drawing/2014/main" id="{2AC5B708-5B43-4F34-8743-FBC8B2962DBA}"/>
              </a:ext>
            </a:extLst>
          </p:cNvPr>
          <p:cNvPicPr>
            <a:picLocks noChangeAspect="1"/>
          </p:cNvPicPr>
          <p:nvPr/>
        </p:nvPicPr>
        <p:blipFill rotWithShape="1">
          <a:blip r:embed="rId2"/>
          <a:srcRect l="20869" t="3482" r="69792" b="66421"/>
          <a:stretch/>
        </p:blipFill>
        <p:spPr>
          <a:xfrm>
            <a:off x="10048875" y="2914963"/>
            <a:ext cx="733426" cy="1152525"/>
          </a:xfrm>
          <a:prstGeom prst="rect">
            <a:avLst/>
          </a:prstGeom>
        </p:spPr>
      </p:pic>
      <p:pic>
        <p:nvPicPr>
          <p:cNvPr id="8" name="Picture 7">
            <a:extLst>
              <a:ext uri="{FF2B5EF4-FFF2-40B4-BE49-F238E27FC236}">
                <a16:creationId xmlns:a16="http://schemas.microsoft.com/office/drawing/2014/main" id="{77DCEC62-8919-46A7-884F-23DF89E4632B}"/>
              </a:ext>
            </a:extLst>
          </p:cNvPr>
          <p:cNvPicPr>
            <a:picLocks noChangeAspect="1"/>
          </p:cNvPicPr>
          <p:nvPr/>
        </p:nvPicPr>
        <p:blipFill rotWithShape="1">
          <a:blip r:embed="rId2"/>
          <a:srcRect l="69452" t="65349" r="20724" b="2255"/>
          <a:stretch/>
        </p:blipFill>
        <p:spPr>
          <a:xfrm>
            <a:off x="7719974" y="4105588"/>
            <a:ext cx="771525" cy="1240554"/>
          </a:xfrm>
          <a:prstGeom prst="rect">
            <a:avLst/>
          </a:prstGeom>
        </p:spPr>
      </p:pic>
      <p:pic>
        <p:nvPicPr>
          <p:cNvPr id="9" name="Picture 8">
            <a:extLst>
              <a:ext uri="{FF2B5EF4-FFF2-40B4-BE49-F238E27FC236}">
                <a16:creationId xmlns:a16="http://schemas.microsoft.com/office/drawing/2014/main" id="{D7C3D811-1F58-48F6-B62F-59D75CC93B55}"/>
              </a:ext>
            </a:extLst>
          </p:cNvPr>
          <p:cNvPicPr>
            <a:picLocks noChangeAspect="1"/>
          </p:cNvPicPr>
          <p:nvPr/>
        </p:nvPicPr>
        <p:blipFill rotWithShape="1">
          <a:blip r:embed="rId2"/>
          <a:srcRect l="50144" t="33699" r="10817" b="33905"/>
          <a:stretch/>
        </p:blipFill>
        <p:spPr>
          <a:xfrm>
            <a:off x="8515916" y="4067488"/>
            <a:ext cx="3065917" cy="1240553"/>
          </a:xfrm>
          <a:prstGeom prst="rect">
            <a:avLst/>
          </a:prstGeom>
        </p:spPr>
      </p:pic>
      <p:sp>
        <p:nvSpPr>
          <p:cNvPr id="10" name="TextBox 9">
            <a:extLst>
              <a:ext uri="{FF2B5EF4-FFF2-40B4-BE49-F238E27FC236}">
                <a16:creationId xmlns:a16="http://schemas.microsoft.com/office/drawing/2014/main" id="{DDBDCBDC-64A7-4C30-872A-9164A703B4F0}"/>
              </a:ext>
            </a:extLst>
          </p:cNvPr>
          <p:cNvSpPr txBox="1"/>
          <p:nvPr/>
        </p:nvSpPr>
        <p:spPr>
          <a:xfrm>
            <a:off x="9277351" y="2877952"/>
            <a:ext cx="659129" cy="307777"/>
          </a:xfrm>
          <a:prstGeom prst="rect">
            <a:avLst/>
          </a:prstGeom>
          <a:solidFill>
            <a:srgbClr val="FFFAC8"/>
          </a:solidFill>
        </p:spPr>
        <p:txBody>
          <a:bodyPr wrap="square" rtlCol="0">
            <a:spAutoFit/>
          </a:bodyPr>
          <a:lstStyle/>
          <a:p>
            <a:r>
              <a:rPr lang="en-CA" sz="1400" dirty="0"/>
              <a:t>Piss</a:t>
            </a:r>
            <a:endParaRPr lang="en-CA" dirty="0"/>
          </a:p>
        </p:txBody>
      </p:sp>
    </p:spTree>
    <p:extLst>
      <p:ext uri="{BB962C8B-B14F-4D97-AF65-F5344CB8AC3E}">
        <p14:creationId xmlns:p14="http://schemas.microsoft.com/office/powerpoint/2010/main" val="16400051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C84FD9-B30E-424F-9827-9A4063EA1FEA}"/>
              </a:ext>
            </a:extLst>
          </p:cNvPr>
          <p:cNvSpPr txBox="1"/>
          <p:nvPr/>
        </p:nvSpPr>
        <p:spPr>
          <a:xfrm>
            <a:off x="223786" y="111055"/>
            <a:ext cx="7130642" cy="2031325"/>
          </a:xfrm>
          <a:prstGeom prst="rect">
            <a:avLst/>
          </a:prstGeom>
          <a:noFill/>
        </p:spPr>
        <p:txBody>
          <a:bodyPr wrap="square" rtlCol="0">
            <a:spAutoFit/>
          </a:bodyPr>
          <a:lstStyle/>
          <a:p>
            <a:r>
              <a:rPr lang="en-CA" b="1" u="sng" dirty="0"/>
              <a:t>Caveats</a:t>
            </a:r>
          </a:p>
          <a:p>
            <a:pPr marL="285750" indent="-285750">
              <a:buFont typeface="Arial" panose="020B0604020202020204" pitchFamily="34" charset="0"/>
              <a:buChar char="•"/>
            </a:pPr>
            <a:br>
              <a:rPr lang="en-CA" dirty="0"/>
            </a:br>
            <a:r>
              <a:rPr lang="en-CA" dirty="0"/>
              <a:t>Number of players: 2 – 8</a:t>
            </a:r>
          </a:p>
          <a:p>
            <a:pPr marL="285750" indent="-285750">
              <a:buFont typeface="Arial" panose="020B0604020202020204" pitchFamily="34" charset="0"/>
              <a:buChar char="•"/>
            </a:pPr>
            <a:r>
              <a:rPr lang="en-CA" dirty="0"/>
              <a:t>Max number of power ups a player can hold: 3</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38194335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9E43-8581-4DF2-99BA-C73CCDB9ACB8}"/>
              </a:ext>
            </a:extLst>
          </p:cNvPr>
          <p:cNvSpPr>
            <a:spLocks noGrp="1"/>
          </p:cNvSpPr>
          <p:nvPr>
            <p:ph type="title"/>
          </p:nvPr>
        </p:nvSpPr>
        <p:spPr/>
        <p:txBody>
          <a:bodyPr/>
          <a:lstStyle/>
          <a:p>
            <a:r>
              <a:rPr lang="en-CA" dirty="0"/>
              <a:t>Questions for UI Designers</a:t>
            </a:r>
          </a:p>
        </p:txBody>
      </p:sp>
      <p:sp>
        <p:nvSpPr>
          <p:cNvPr id="3" name="Content Placeholder 2">
            <a:extLst>
              <a:ext uri="{FF2B5EF4-FFF2-40B4-BE49-F238E27FC236}">
                <a16:creationId xmlns:a16="http://schemas.microsoft.com/office/drawing/2014/main" id="{A1B92E4C-06CA-4FCD-A90D-71870688FC37}"/>
              </a:ext>
            </a:extLst>
          </p:cNvPr>
          <p:cNvSpPr>
            <a:spLocks noGrp="1"/>
          </p:cNvSpPr>
          <p:nvPr>
            <p:ph idx="1"/>
          </p:nvPr>
        </p:nvSpPr>
        <p:spPr/>
        <p:txBody>
          <a:bodyPr/>
          <a:lstStyle/>
          <a:p>
            <a:r>
              <a:rPr lang="en-CA" dirty="0"/>
              <a:t>Good places for open license images</a:t>
            </a:r>
          </a:p>
        </p:txBody>
      </p:sp>
    </p:spTree>
    <p:extLst>
      <p:ext uri="{BB962C8B-B14F-4D97-AF65-F5344CB8AC3E}">
        <p14:creationId xmlns:p14="http://schemas.microsoft.com/office/powerpoint/2010/main" val="39938805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extLst>
              <p:ext uri="{D42A27DB-BD31-4B8C-83A1-F6EECF244321}">
                <p14:modId xmlns:p14="http://schemas.microsoft.com/office/powerpoint/2010/main" val="2459241900"/>
              </p:ext>
            </p:extLst>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extLst>
              <p:ext uri="{D42A27DB-BD31-4B8C-83A1-F6EECF244321}">
                <p14:modId xmlns:p14="http://schemas.microsoft.com/office/powerpoint/2010/main" val="2041216661"/>
              </p:ext>
            </p:extLst>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extLst>
              <p:ext uri="{D42A27DB-BD31-4B8C-83A1-F6EECF244321}">
                <p14:modId xmlns:p14="http://schemas.microsoft.com/office/powerpoint/2010/main" val="1591781893"/>
              </p:ext>
            </p:extLst>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extLst>
              <p:ext uri="{D42A27DB-BD31-4B8C-83A1-F6EECF244321}">
                <p14:modId xmlns:p14="http://schemas.microsoft.com/office/powerpoint/2010/main" val="1912997449"/>
              </p:ext>
            </p:extLst>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extLst>
              <p:ext uri="{D42A27DB-BD31-4B8C-83A1-F6EECF244321}">
                <p14:modId xmlns:p14="http://schemas.microsoft.com/office/powerpoint/2010/main" val="355762542"/>
              </p:ext>
            </p:extLst>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extLst>
              <p:ext uri="{D42A27DB-BD31-4B8C-83A1-F6EECF244321}">
                <p14:modId xmlns:p14="http://schemas.microsoft.com/office/powerpoint/2010/main" val="944649374"/>
              </p:ext>
            </p:extLst>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extLst>
              <p:ext uri="{D42A27DB-BD31-4B8C-83A1-F6EECF244321}">
                <p14:modId xmlns:p14="http://schemas.microsoft.com/office/powerpoint/2010/main" val="4235250978"/>
              </p:ext>
            </p:extLst>
          </p:nvPr>
        </p:nvGraphicFramePr>
        <p:xfrm>
          <a:off x="3453675" y="3330309"/>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dirty="0"/>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1200329"/>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r>
              <a:rPr lang="en-CA" sz="1200" dirty="0" err="1"/>
              <a:t>maxShipDim</a:t>
            </a:r>
            <a:r>
              <a:rPr lang="en-CA" sz="1200" dirty="0"/>
              <a:t>:</a:t>
            </a:r>
          </a:p>
          <a:p>
            <a:endParaRPr lang="en-CA" sz="1200" dirty="0"/>
          </a:p>
          <a:p>
            <a:r>
              <a:rPr lang="en-CA" sz="1200" dirty="0"/>
              <a:t>Next drop point: _____</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8679541" y="3963537"/>
            <a:ext cx="590097" cy="276999"/>
          </a:xfrm>
          <a:prstGeom prst="rect">
            <a:avLst/>
          </a:prstGeom>
          <a:noFill/>
          <a:ln>
            <a:solidFill>
              <a:schemeClr val="tx1"/>
            </a:solidFill>
          </a:ln>
        </p:spPr>
        <p:txBody>
          <a:bodyPr wrap="square" rtlCol="0">
            <a:spAutoFit/>
          </a:bodyPr>
          <a:lstStyle/>
          <a:p>
            <a:pPr algn="ctr"/>
            <a:r>
              <a:rPr lang="en-CA" sz="1200" dirty="0"/>
              <a:t>Reset</a:t>
            </a:r>
          </a:p>
        </p:txBody>
      </p:sp>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AF331C4-8E90-469F-9E3C-53510AEFAB39}"/>
              </a:ext>
            </a:extLst>
          </p:cNvPr>
          <p:cNvCxnSpPr>
            <a:cxnSpLocks/>
          </p:cNvCxnSpPr>
          <p:nvPr/>
        </p:nvCxnSpPr>
        <p:spPr>
          <a:xfrm>
            <a:off x="8527" y="3159666"/>
            <a:ext cx="120093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65D97B-A436-434E-9A61-92318EBB1595}"/>
              </a:ext>
            </a:extLst>
          </p:cNvPr>
          <p:cNvCxnSpPr>
            <a:cxnSpLocks/>
          </p:cNvCxnSpPr>
          <p:nvPr/>
        </p:nvCxnSpPr>
        <p:spPr>
          <a:xfrm flipH="1">
            <a:off x="2811270" y="3197500"/>
            <a:ext cx="24614" cy="358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BB17629-301F-44AB-9B3D-A9336D7DD487}"/>
              </a:ext>
            </a:extLst>
          </p:cNvPr>
          <p:cNvCxnSpPr>
            <a:cxnSpLocks/>
          </p:cNvCxnSpPr>
          <p:nvPr/>
        </p:nvCxnSpPr>
        <p:spPr>
          <a:xfrm>
            <a:off x="8190130" y="3159666"/>
            <a:ext cx="27889" cy="3545934"/>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70225C1-7661-40CD-9DE9-B45540DD2569}"/>
              </a:ext>
            </a:extLst>
          </p:cNvPr>
          <p:cNvSpPr txBox="1"/>
          <p:nvPr/>
        </p:nvSpPr>
        <p:spPr>
          <a:xfrm>
            <a:off x="8527" y="3183249"/>
            <a:ext cx="1196012" cy="276999"/>
          </a:xfrm>
          <a:prstGeom prst="rect">
            <a:avLst/>
          </a:prstGeom>
          <a:noFill/>
        </p:spPr>
        <p:txBody>
          <a:bodyPr wrap="square" rtlCol="0">
            <a:spAutoFit/>
          </a:bodyPr>
          <a:lstStyle/>
          <a:p>
            <a:r>
              <a:rPr lang="en-CA" sz="1200" u="sng" dirty="0"/>
              <a:t>Status:</a:t>
            </a:r>
          </a:p>
        </p:txBody>
      </p:sp>
      <p:sp>
        <p:nvSpPr>
          <p:cNvPr id="45" name="TextBox 44">
            <a:extLst>
              <a:ext uri="{FF2B5EF4-FFF2-40B4-BE49-F238E27FC236}">
                <a16:creationId xmlns:a16="http://schemas.microsoft.com/office/drawing/2014/main" id="{A72E6B7D-2C88-40CE-981D-96CE12BE427F}"/>
              </a:ext>
            </a:extLst>
          </p:cNvPr>
          <p:cNvSpPr txBox="1"/>
          <p:nvPr/>
        </p:nvSpPr>
        <p:spPr>
          <a:xfrm>
            <a:off x="8218019" y="3180271"/>
            <a:ext cx="1196012" cy="276999"/>
          </a:xfrm>
          <a:prstGeom prst="rect">
            <a:avLst/>
          </a:prstGeom>
          <a:noFill/>
        </p:spPr>
        <p:txBody>
          <a:bodyPr wrap="square" rtlCol="0">
            <a:spAutoFit/>
          </a:bodyPr>
          <a:lstStyle/>
          <a:p>
            <a:r>
              <a:rPr lang="en-CA" sz="1200" u="sng" dirty="0"/>
              <a:t>Actions:</a:t>
            </a:r>
          </a:p>
        </p:txBody>
      </p:sp>
    </p:spTree>
    <p:extLst>
      <p:ext uri="{BB962C8B-B14F-4D97-AF65-F5344CB8AC3E}">
        <p14:creationId xmlns:p14="http://schemas.microsoft.com/office/powerpoint/2010/main" val="22773176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C7327C-EC2C-4EF0-A876-15A7D642D51B}"/>
              </a:ext>
            </a:extLst>
          </p:cNvPr>
          <p:cNvSpPr/>
          <p:nvPr/>
        </p:nvSpPr>
        <p:spPr>
          <a:xfrm>
            <a:off x="113211" y="721109"/>
            <a:ext cx="1824266" cy="160042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D25F0398-664F-41E9-96B0-375A41511580}"/>
              </a:ext>
            </a:extLst>
          </p:cNvPr>
          <p:cNvSpPr>
            <a:spLocks noGrp="1"/>
          </p:cNvSpPr>
          <p:nvPr>
            <p:ph type="title"/>
          </p:nvPr>
        </p:nvSpPr>
        <p:spPr>
          <a:xfrm>
            <a:off x="0" y="-207732"/>
            <a:ext cx="6174377" cy="1027611"/>
          </a:xfrm>
        </p:spPr>
        <p:txBody>
          <a:bodyPr>
            <a:noAutofit/>
          </a:bodyPr>
          <a:lstStyle/>
          <a:p>
            <a:r>
              <a:rPr lang="en-CA" sz="3200" dirty="0"/>
              <a:t>SHIP PLACING ALGORITHM UI</a:t>
            </a:r>
          </a:p>
        </p:txBody>
      </p:sp>
      <p:sp>
        <p:nvSpPr>
          <p:cNvPr id="4" name="TextBox 3">
            <a:extLst>
              <a:ext uri="{FF2B5EF4-FFF2-40B4-BE49-F238E27FC236}">
                <a16:creationId xmlns:a16="http://schemas.microsoft.com/office/drawing/2014/main" id="{41BD0E2D-E8B0-4765-A8B0-58517754A1A7}"/>
              </a:ext>
            </a:extLst>
          </p:cNvPr>
          <p:cNvSpPr txBox="1"/>
          <p:nvPr/>
        </p:nvSpPr>
        <p:spPr>
          <a:xfrm>
            <a:off x="8527" y="445891"/>
            <a:ext cx="3738156" cy="369332"/>
          </a:xfrm>
          <a:prstGeom prst="rect">
            <a:avLst/>
          </a:prstGeom>
          <a:noFill/>
        </p:spPr>
        <p:txBody>
          <a:bodyPr wrap="square" rtlCol="0">
            <a:spAutoFit/>
          </a:bodyPr>
          <a:lstStyle/>
          <a:p>
            <a:r>
              <a:rPr lang="en-CA" dirty="0"/>
              <a:t>Ships to place (blanks are ignored):</a:t>
            </a:r>
          </a:p>
        </p:txBody>
      </p:sp>
      <p:sp>
        <p:nvSpPr>
          <p:cNvPr id="5" name="TextBox 4">
            <a:extLst>
              <a:ext uri="{FF2B5EF4-FFF2-40B4-BE49-F238E27FC236}">
                <a16:creationId xmlns:a16="http://schemas.microsoft.com/office/drawing/2014/main" id="{A12FE614-7B40-44C5-8AA8-EF1DA4055B0B}"/>
              </a:ext>
            </a:extLst>
          </p:cNvPr>
          <p:cNvSpPr txBox="1"/>
          <p:nvPr/>
        </p:nvSpPr>
        <p:spPr>
          <a:xfrm>
            <a:off x="146842" y="803005"/>
            <a:ext cx="697890" cy="369332"/>
          </a:xfrm>
          <a:prstGeom prst="rect">
            <a:avLst/>
          </a:prstGeom>
          <a:noFill/>
        </p:spPr>
        <p:txBody>
          <a:bodyPr wrap="square" rtlCol="0">
            <a:spAutoFit/>
          </a:bodyPr>
          <a:lstStyle/>
          <a:p>
            <a:r>
              <a:rPr lang="en-CA" dirty="0"/>
              <a:t>ID: 0</a:t>
            </a:r>
          </a:p>
        </p:txBody>
      </p:sp>
      <p:graphicFrame>
        <p:nvGraphicFramePr>
          <p:cNvPr id="6" name="Table 6">
            <a:extLst>
              <a:ext uri="{FF2B5EF4-FFF2-40B4-BE49-F238E27FC236}">
                <a16:creationId xmlns:a16="http://schemas.microsoft.com/office/drawing/2014/main" id="{2166667A-ED18-4C0B-AB76-6B3F80E367FB}"/>
              </a:ext>
            </a:extLst>
          </p:cNvPr>
          <p:cNvGraphicFramePr>
            <a:graphicFrameLocks noGrp="1"/>
          </p:cNvGraphicFramePr>
          <p:nvPr/>
        </p:nvGraphicFramePr>
        <p:xfrm>
          <a:off x="885372" y="880478"/>
          <a:ext cx="957816" cy="1000861"/>
        </p:xfrm>
        <a:graphic>
          <a:graphicData uri="http://schemas.openxmlformats.org/drawingml/2006/table">
            <a:tbl>
              <a:tblPr firstRow="1" bandRow="1">
                <a:tableStyleId>{2D5ABB26-0587-4C30-8999-92F81FD0307C}</a:tableStyleId>
              </a:tblPr>
              <a:tblGrid>
                <a:gridCol w="232763">
                  <a:extLst>
                    <a:ext uri="{9D8B030D-6E8A-4147-A177-3AD203B41FA5}">
                      <a16:colId xmlns:a16="http://schemas.microsoft.com/office/drawing/2014/main" val="1989398254"/>
                    </a:ext>
                  </a:extLst>
                </a:gridCol>
                <a:gridCol w="246145">
                  <a:extLst>
                    <a:ext uri="{9D8B030D-6E8A-4147-A177-3AD203B41FA5}">
                      <a16:colId xmlns:a16="http://schemas.microsoft.com/office/drawing/2014/main" val="2592364246"/>
                    </a:ext>
                  </a:extLst>
                </a:gridCol>
                <a:gridCol w="232763">
                  <a:extLst>
                    <a:ext uri="{9D8B030D-6E8A-4147-A177-3AD203B41FA5}">
                      <a16:colId xmlns:a16="http://schemas.microsoft.com/office/drawing/2014/main" val="4279926069"/>
                    </a:ext>
                  </a:extLst>
                </a:gridCol>
                <a:gridCol w="246145">
                  <a:extLst>
                    <a:ext uri="{9D8B030D-6E8A-4147-A177-3AD203B41FA5}">
                      <a16:colId xmlns:a16="http://schemas.microsoft.com/office/drawing/2014/main" val="1443222806"/>
                    </a:ext>
                  </a:extLst>
                </a:gridCol>
              </a:tblGrid>
              <a:tr h="242164">
                <a:tc>
                  <a:txBody>
                    <a:bodyPr/>
                    <a:lstStyle/>
                    <a:p>
                      <a:r>
                        <a:rPr lang="en-CA" sz="3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70424044"/>
                  </a:ext>
                </a:extLst>
              </a:tr>
              <a:tr h="274369">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766712653"/>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805349846"/>
                  </a:ext>
                </a:extLst>
              </a:tr>
              <a:tr h="242164">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827693715"/>
                  </a:ext>
                </a:extLst>
              </a:tr>
            </a:tbl>
          </a:graphicData>
        </a:graphic>
      </p:graphicFrame>
      <p:sp>
        <p:nvSpPr>
          <p:cNvPr id="7" name="TextBox 6">
            <a:extLst>
              <a:ext uri="{FF2B5EF4-FFF2-40B4-BE49-F238E27FC236}">
                <a16:creationId xmlns:a16="http://schemas.microsoft.com/office/drawing/2014/main" id="{F5CD4338-C99E-45F2-B114-BC0A7733E4C2}"/>
              </a:ext>
            </a:extLst>
          </p:cNvPr>
          <p:cNvSpPr txBox="1"/>
          <p:nvPr/>
        </p:nvSpPr>
        <p:spPr>
          <a:xfrm>
            <a:off x="1874702" y="1251244"/>
            <a:ext cx="387531" cy="369332"/>
          </a:xfrm>
          <a:prstGeom prst="rect">
            <a:avLst/>
          </a:prstGeom>
          <a:noFill/>
        </p:spPr>
        <p:txBody>
          <a:bodyPr wrap="square" rtlCol="0">
            <a:spAutoFit/>
          </a:bodyPr>
          <a:lstStyle/>
          <a:p>
            <a:r>
              <a:rPr lang="en-CA" dirty="0"/>
              <a:t>1:</a:t>
            </a:r>
          </a:p>
        </p:txBody>
      </p:sp>
      <p:graphicFrame>
        <p:nvGraphicFramePr>
          <p:cNvPr id="8" name="Table 6">
            <a:extLst>
              <a:ext uri="{FF2B5EF4-FFF2-40B4-BE49-F238E27FC236}">
                <a16:creationId xmlns:a16="http://schemas.microsoft.com/office/drawing/2014/main" id="{72C8EE33-BC1D-47CC-9A84-3D15C2F72513}"/>
              </a:ext>
            </a:extLst>
          </p:cNvPr>
          <p:cNvGraphicFramePr>
            <a:graphicFrameLocks noGrp="1"/>
          </p:cNvGraphicFramePr>
          <p:nvPr/>
        </p:nvGraphicFramePr>
        <p:xfrm>
          <a:off x="234351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9" name="TextBox 8">
            <a:extLst>
              <a:ext uri="{FF2B5EF4-FFF2-40B4-BE49-F238E27FC236}">
                <a16:creationId xmlns:a16="http://schemas.microsoft.com/office/drawing/2014/main" id="{D7ED7506-C4A2-45CA-87C6-7757E3934DBF}"/>
              </a:ext>
            </a:extLst>
          </p:cNvPr>
          <p:cNvSpPr txBox="1"/>
          <p:nvPr/>
        </p:nvSpPr>
        <p:spPr>
          <a:xfrm>
            <a:off x="3820342" y="1251244"/>
            <a:ext cx="387531" cy="369332"/>
          </a:xfrm>
          <a:prstGeom prst="rect">
            <a:avLst/>
          </a:prstGeom>
          <a:noFill/>
        </p:spPr>
        <p:txBody>
          <a:bodyPr wrap="square" rtlCol="0">
            <a:spAutoFit/>
          </a:bodyPr>
          <a:lstStyle/>
          <a:p>
            <a:r>
              <a:rPr lang="en-CA" dirty="0"/>
              <a:t>2:</a:t>
            </a:r>
          </a:p>
        </p:txBody>
      </p:sp>
      <p:graphicFrame>
        <p:nvGraphicFramePr>
          <p:cNvPr id="10" name="Table 6">
            <a:extLst>
              <a:ext uri="{FF2B5EF4-FFF2-40B4-BE49-F238E27FC236}">
                <a16:creationId xmlns:a16="http://schemas.microsoft.com/office/drawing/2014/main" id="{35843248-38BA-4C09-995F-A9EA5F3D0E16}"/>
              </a:ext>
            </a:extLst>
          </p:cNvPr>
          <p:cNvGraphicFramePr>
            <a:graphicFrameLocks noGrp="1"/>
          </p:cNvGraphicFramePr>
          <p:nvPr/>
        </p:nvGraphicFramePr>
        <p:xfrm>
          <a:off x="428915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1" name="TextBox 10">
            <a:extLst>
              <a:ext uri="{FF2B5EF4-FFF2-40B4-BE49-F238E27FC236}">
                <a16:creationId xmlns:a16="http://schemas.microsoft.com/office/drawing/2014/main" id="{CE347203-2D7E-41B9-9EF8-3DBA24A8C4D7}"/>
              </a:ext>
            </a:extLst>
          </p:cNvPr>
          <p:cNvSpPr txBox="1"/>
          <p:nvPr/>
        </p:nvSpPr>
        <p:spPr>
          <a:xfrm>
            <a:off x="5940879" y="1255898"/>
            <a:ext cx="387531" cy="369332"/>
          </a:xfrm>
          <a:prstGeom prst="rect">
            <a:avLst/>
          </a:prstGeom>
          <a:noFill/>
        </p:spPr>
        <p:txBody>
          <a:bodyPr wrap="square" rtlCol="0">
            <a:spAutoFit/>
          </a:bodyPr>
          <a:lstStyle/>
          <a:p>
            <a:r>
              <a:rPr lang="en-CA" dirty="0"/>
              <a:t>3:</a:t>
            </a:r>
          </a:p>
        </p:txBody>
      </p:sp>
      <p:graphicFrame>
        <p:nvGraphicFramePr>
          <p:cNvPr id="12" name="Table 6">
            <a:extLst>
              <a:ext uri="{FF2B5EF4-FFF2-40B4-BE49-F238E27FC236}">
                <a16:creationId xmlns:a16="http://schemas.microsoft.com/office/drawing/2014/main" id="{CDA9A771-B689-4D84-9155-96DE41CB0498}"/>
              </a:ext>
            </a:extLst>
          </p:cNvPr>
          <p:cNvGraphicFramePr>
            <a:graphicFrameLocks noGrp="1"/>
          </p:cNvGraphicFramePr>
          <p:nvPr/>
        </p:nvGraphicFramePr>
        <p:xfrm>
          <a:off x="6409691" y="1032564"/>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3" name="TextBox 12">
            <a:extLst>
              <a:ext uri="{FF2B5EF4-FFF2-40B4-BE49-F238E27FC236}">
                <a16:creationId xmlns:a16="http://schemas.microsoft.com/office/drawing/2014/main" id="{15227B55-2D10-42D6-BE7C-0844268D6852}"/>
              </a:ext>
            </a:extLst>
          </p:cNvPr>
          <p:cNvSpPr txBox="1"/>
          <p:nvPr/>
        </p:nvSpPr>
        <p:spPr>
          <a:xfrm>
            <a:off x="7886519" y="1251244"/>
            <a:ext cx="387531" cy="369332"/>
          </a:xfrm>
          <a:prstGeom prst="rect">
            <a:avLst/>
          </a:prstGeom>
          <a:noFill/>
        </p:spPr>
        <p:txBody>
          <a:bodyPr wrap="square" rtlCol="0">
            <a:spAutoFit/>
          </a:bodyPr>
          <a:lstStyle/>
          <a:p>
            <a:r>
              <a:rPr lang="en-CA" dirty="0"/>
              <a:t>4:</a:t>
            </a:r>
          </a:p>
        </p:txBody>
      </p:sp>
      <p:graphicFrame>
        <p:nvGraphicFramePr>
          <p:cNvPr id="14" name="Table 6">
            <a:extLst>
              <a:ext uri="{FF2B5EF4-FFF2-40B4-BE49-F238E27FC236}">
                <a16:creationId xmlns:a16="http://schemas.microsoft.com/office/drawing/2014/main" id="{FFDD7A2E-366D-4647-BDFB-3BA04AAEABF4}"/>
              </a:ext>
            </a:extLst>
          </p:cNvPr>
          <p:cNvGraphicFramePr>
            <a:graphicFrameLocks noGrp="1"/>
          </p:cNvGraphicFramePr>
          <p:nvPr/>
        </p:nvGraphicFramePr>
        <p:xfrm>
          <a:off x="8355331"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5" name="TextBox 14">
            <a:extLst>
              <a:ext uri="{FF2B5EF4-FFF2-40B4-BE49-F238E27FC236}">
                <a16:creationId xmlns:a16="http://schemas.microsoft.com/office/drawing/2014/main" id="{0BB712CF-D9A1-4831-A51B-048FA2F12500}"/>
              </a:ext>
            </a:extLst>
          </p:cNvPr>
          <p:cNvSpPr txBox="1"/>
          <p:nvPr/>
        </p:nvSpPr>
        <p:spPr>
          <a:xfrm>
            <a:off x="9962062" y="1251244"/>
            <a:ext cx="387531" cy="369332"/>
          </a:xfrm>
          <a:prstGeom prst="rect">
            <a:avLst/>
          </a:prstGeom>
          <a:noFill/>
        </p:spPr>
        <p:txBody>
          <a:bodyPr wrap="square" rtlCol="0">
            <a:spAutoFit/>
          </a:bodyPr>
          <a:lstStyle/>
          <a:p>
            <a:r>
              <a:rPr lang="en-CA" dirty="0"/>
              <a:t>5:</a:t>
            </a:r>
          </a:p>
        </p:txBody>
      </p:sp>
      <p:graphicFrame>
        <p:nvGraphicFramePr>
          <p:cNvPr id="16" name="Table 6">
            <a:extLst>
              <a:ext uri="{FF2B5EF4-FFF2-40B4-BE49-F238E27FC236}">
                <a16:creationId xmlns:a16="http://schemas.microsoft.com/office/drawing/2014/main" id="{6AA34C93-F0D6-4C31-AA7B-06C13A920C4C}"/>
              </a:ext>
            </a:extLst>
          </p:cNvPr>
          <p:cNvGraphicFramePr>
            <a:graphicFrameLocks noGrp="1"/>
          </p:cNvGraphicFramePr>
          <p:nvPr/>
        </p:nvGraphicFramePr>
        <p:xfrm>
          <a:off x="10430874" y="1027910"/>
          <a:ext cx="881016" cy="816000"/>
        </p:xfrm>
        <a:graphic>
          <a:graphicData uri="http://schemas.openxmlformats.org/drawingml/2006/table">
            <a:tbl>
              <a:tblPr firstRow="1" bandRow="1">
                <a:tableStyleId>{2D5ABB26-0587-4C30-8999-92F81FD0307C}</a:tableStyleId>
              </a:tblPr>
              <a:tblGrid>
                <a:gridCol w="220254">
                  <a:extLst>
                    <a:ext uri="{9D8B030D-6E8A-4147-A177-3AD203B41FA5}">
                      <a16:colId xmlns:a16="http://schemas.microsoft.com/office/drawing/2014/main" val="1989398254"/>
                    </a:ext>
                  </a:extLst>
                </a:gridCol>
                <a:gridCol w="220254">
                  <a:extLst>
                    <a:ext uri="{9D8B030D-6E8A-4147-A177-3AD203B41FA5}">
                      <a16:colId xmlns:a16="http://schemas.microsoft.com/office/drawing/2014/main" val="2592364246"/>
                    </a:ext>
                  </a:extLst>
                </a:gridCol>
                <a:gridCol w="220254">
                  <a:extLst>
                    <a:ext uri="{9D8B030D-6E8A-4147-A177-3AD203B41FA5}">
                      <a16:colId xmlns:a16="http://schemas.microsoft.com/office/drawing/2014/main" val="4279926069"/>
                    </a:ext>
                  </a:extLst>
                </a:gridCol>
                <a:gridCol w="220254">
                  <a:extLst>
                    <a:ext uri="{9D8B030D-6E8A-4147-A177-3AD203B41FA5}">
                      <a16:colId xmlns:a16="http://schemas.microsoft.com/office/drawing/2014/main" val="1443222806"/>
                    </a:ext>
                  </a:extLst>
                </a:gridCol>
              </a:tblGrid>
              <a:tr h="204000">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424044"/>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712653"/>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349846"/>
                  </a:ext>
                </a:extLst>
              </a:tr>
              <a:tr h="204000">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sz="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93715"/>
                  </a:ext>
                </a:extLst>
              </a:tr>
            </a:tbl>
          </a:graphicData>
        </a:graphic>
      </p:graphicFrame>
      <p:sp>
        <p:nvSpPr>
          <p:cNvPr id="17" name="TextBox 16">
            <a:extLst>
              <a:ext uri="{FF2B5EF4-FFF2-40B4-BE49-F238E27FC236}">
                <a16:creationId xmlns:a16="http://schemas.microsoft.com/office/drawing/2014/main" id="{3FFEA3BA-2747-4279-BC32-029E828D4D5C}"/>
              </a:ext>
            </a:extLst>
          </p:cNvPr>
          <p:cNvSpPr txBox="1"/>
          <p:nvPr/>
        </p:nvSpPr>
        <p:spPr>
          <a:xfrm>
            <a:off x="97521" y="1970946"/>
            <a:ext cx="1839956" cy="276999"/>
          </a:xfrm>
          <a:prstGeom prst="rect">
            <a:avLst/>
          </a:prstGeom>
          <a:noFill/>
        </p:spPr>
        <p:txBody>
          <a:bodyPr wrap="square" rtlCol="0">
            <a:spAutoFit/>
          </a:bodyPr>
          <a:lstStyle/>
          <a:p>
            <a:r>
              <a:rPr lang="en-CA" sz="1200" dirty="0"/>
              <a:t>[0,0], [0,1], [1,1], [1,3]…</a:t>
            </a:r>
          </a:p>
        </p:txBody>
      </p:sp>
      <p:sp>
        <p:nvSpPr>
          <p:cNvPr id="18" name="TextBox 17">
            <a:extLst>
              <a:ext uri="{FF2B5EF4-FFF2-40B4-BE49-F238E27FC236}">
                <a16:creationId xmlns:a16="http://schemas.microsoft.com/office/drawing/2014/main" id="{619AAD6C-6462-4EA5-8907-7062D38E3B56}"/>
              </a:ext>
            </a:extLst>
          </p:cNvPr>
          <p:cNvSpPr txBox="1"/>
          <p:nvPr/>
        </p:nvSpPr>
        <p:spPr>
          <a:xfrm>
            <a:off x="2131242" y="2032598"/>
            <a:ext cx="1305559" cy="461665"/>
          </a:xfrm>
          <a:prstGeom prst="rect">
            <a:avLst/>
          </a:prstGeom>
          <a:noFill/>
        </p:spPr>
        <p:txBody>
          <a:bodyPr wrap="square" rtlCol="0">
            <a:spAutoFit/>
          </a:bodyPr>
          <a:lstStyle/>
          <a:p>
            <a:r>
              <a:rPr lang="en-CA" sz="1200" dirty="0"/>
              <a:t>[0,0], [0,1], [1,1], [1,3]…</a:t>
            </a:r>
          </a:p>
        </p:txBody>
      </p:sp>
      <p:sp>
        <p:nvSpPr>
          <p:cNvPr id="19" name="TextBox 18">
            <a:extLst>
              <a:ext uri="{FF2B5EF4-FFF2-40B4-BE49-F238E27FC236}">
                <a16:creationId xmlns:a16="http://schemas.microsoft.com/office/drawing/2014/main" id="{F034F8E8-F008-45D1-83F2-CF313ACF23AF}"/>
              </a:ext>
            </a:extLst>
          </p:cNvPr>
          <p:cNvSpPr txBox="1"/>
          <p:nvPr/>
        </p:nvSpPr>
        <p:spPr>
          <a:xfrm>
            <a:off x="4014107" y="2031388"/>
            <a:ext cx="1305559" cy="461665"/>
          </a:xfrm>
          <a:prstGeom prst="rect">
            <a:avLst/>
          </a:prstGeom>
          <a:noFill/>
        </p:spPr>
        <p:txBody>
          <a:bodyPr wrap="square" rtlCol="0">
            <a:spAutoFit/>
          </a:bodyPr>
          <a:lstStyle/>
          <a:p>
            <a:r>
              <a:rPr lang="en-CA" sz="1200" dirty="0"/>
              <a:t>[0,0], [0,1], [1,1], [1,3]…</a:t>
            </a:r>
          </a:p>
        </p:txBody>
      </p:sp>
      <p:sp>
        <p:nvSpPr>
          <p:cNvPr id="20" name="TextBox 19">
            <a:extLst>
              <a:ext uri="{FF2B5EF4-FFF2-40B4-BE49-F238E27FC236}">
                <a16:creationId xmlns:a16="http://schemas.microsoft.com/office/drawing/2014/main" id="{D2D720BF-08EA-44C8-90BC-14D956B7EB88}"/>
              </a:ext>
            </a:extLst>
          </p:cNvPr>
          <p:cNvSpPr txBox="1"/>
          <p:nvPr/>
        </p:nvSpPr>
        <p:spPr>
          <a:xfrm>
            <a:off x="6134644" y="2040696"/>
            <a:ext cx="1305559" cy="461665"/>
          </a:xfrm>
          <a:prstGeom prst="rect">
            <a:avLst/>
          </a:prstGeom>
          <a:noFill/>
        </p:spPr>
        <p:txBody>
          <a:bodyPr wrap="square" rtlCol="0">
            <a:spAutoFit/>
          </a:bodyPr>
          <a:lstStyle/>
          <a:p>
            <a:r>
              <a:rPr lang="en-CA" sz="1200" dirty="0"/>
              <a:t>[0,0], [0,1], [1,1], [1,3]…</a:t>
            </a:r>
          </a:p>
        </p:txBody>
      </p:sp>
      <p:sp>
        <p:nvSpPr>
          <p:cNvPr id="21" name="TextBox 20">
            <a:extLst>
              <a:ext uri="{FF2B5EF4-FFF2-40B4-BE49-F238E27FC236}">
                <a16:creationId xmlns:a16="http://schemas.microsoft.com/office/drawing/2014/main" id="{44F397E8-2872-461B-BE5D-F8382FBFED5B}"/>
              </a:ext>
            </a:extLst>
          </p:cNvPr>
          <p:cNvSpPr txBox="1"/>
          <p:nvPr/>
        </p:nvSpPr>
        <p:spPr>
          <a:xfrm>
            <a:off x="8080284" y="2031387"/>
            <a:ext cx="1305559" cy="461665"/>
          </a:xfrm>
          <a:prstGeom prst="rect">
            <a:avLst/>
          </a:prstGeom>
          <a:noFill/>
        </p:spPr>
        <p:txBody>
          <a:bodyPr wrap="square" rtlCol="0">
            <a:spAutoFit/>
          </a:bodyPr>
          <a:lstStyle/>
          <a:p>
            <a:r>
              <a:rPr lang="en-CA" sz="1200" dirty="0"/>
              <a:t>[0,0], [0,1], [1,1], [1,3]…</a:t>
            </a:r>
          </a:p>
        </p:txBody>
      </p:sp>
      <p:sp>
        <p:nvSpPr>
          <p:cNvPr id="22" name="TextBox 21">
            <a:extLst>
              <a:ext uri="{FF2B5EF4-FFF2-40B4-BE49-F238E27FC236}">
                <a16:creationId xmlns:a16="http://schemas.microsoft.com/office/drawing/2014/main" id="{819F8311-207C-4C74-809D-717A2E1AC665}"/>
              </a:ext>
            </a:extLst>
          </p:cNvPr>
          <p:cNvSpPr txBox="1"/>
          <p:nvPr/>
        </p:nvSpPr>
        <p:spPr>
          <a:xfrm>
            <a:off x="10218602" y="2040696"/>
            <a:ext cx="1305559" cy="461665"/>
          </a:xfrm>
          <a:prstGeom prst="rect">
            <a:avLst/>
          </a:prstGeom>
          <a:noFill/>
        </p:spPr>
        <p:txBody>
          <a:bodyPr wrap="square" rtlCol="0">
            <a:spAutoFit/>
          </a:bodyPr>
          <a:lstStyle/>
          <a:p>
            <a:r>
              <a:rPr lang="en-CA" sz="1200" dirty="0"/>
              <a:t>[0,0], [0,1], [1,1], [1,3]…</a:t>
            </a:r>
          </a:p>
        </p:txBody>
      </p:sp>
      <p:sp>
        <p:nvSpPr>
          <p:cNvPr id="23" name="TextBox 22">
            <a:extLst>
              <a:ext uri="{FF2B5EF4-FFF2-40B4-BE49-F238E27FC236}">
                <a16:creationId xmlns:a16="http://schemas.microsoft.com/office/drawing/2014/main" id="{F83DE002-E374-492A-B889-11C48225A623}"/>
              </a:ext>
            </a:extLst>
          </p:cNvPr>
          <p:cNvSpPr txBox="1"/>
          <p:nvPr/>
        </p:nvSpPr>
        <p:spPr>
          <a:xfrm>
            <a:off x="9329055" y="74778"/>
            <a:ext cx="2869838" cy="646331"/>
          </a:xfrm>
          <a:prstGeom prst="rect">
            <a:avLst/>
          </a:prstGeom>
          <a:noFill/>
        </p:spPr>
        <p:txBody>
          <a:bodyPr wrap="square" rtlCol="0">
            <a:spAutoFit/>
          </a:bodyPr>
          <a:lstStyle/>
          <a:p>
            <a:r>
              <a:rPr lang="en-CA" sz="1200" dirty="0"/>
              <a:t>Grid </a:t>
            </a:r>
            <a:r>
              <a:rPr lang="en-CA" sz="1200" dirty="0" err="1"/>
              <a:t>square.val</a:t>
            </a:r>
            <a:r>
              <a:rPr lang="en-CA" sz="1200" dirty="0"/>
              <a:t>:   	0 = water</a:t>
            </a:r>
          </a:p>
          <a:p>
            <a:r>
              <a:rPr lang="en-CA" sz="1200" dirty="0"/>
              <a:t>		1 = ship(s)</a:t>
            </a:r>
          </a:p>
          <a:p>
            <a:r>
              <a:rPr lang="en-CA" sz="1200" dirty="0"/>
              <a:t>		2 = powerup</a:t>
            </a:r>
          </a:p>
        </p:txBody>
      </p:sp>
      <p:sp>
        <p:nvSpPr>
          <p:cNvPr id="24" name="TextBox 23">
            <a:extLst>
              <a:ext uri="{FF2B5EF4-FFF2-40B4-BE49-F238E27FC236}">
                <a16:creationId xmlns:a16="http://schemas.microsoft.com/office/drawing/2014/main" id="{3FA3435F-A665-4BC6-BD03-00AB52FEC70B}"/>
              </a:ext>
            </a:extLst>
          </p:cNvPr>
          <p:cNvSpPr txBox="1"/>
          <p:nvPr/>
        </p:nvSpPr>
        <p:spPr>
          <a:xfrm>
            <a:off x="154578" y="1186921"/>
            <a:ext cx="992506" cy="769441"/>
          </a:xfrm>
          <a:prstGeom prst="rect">
            <a:avLst/>
          </a:prstGeom>
          <a:noFill/>
        </p:spPr>
        <p:txBody>
          <a:bodyPr wrap="square" rtlCol="0">
            <a:spAutoFit/>
          </a:bodyPr>
          <a:lstStyle/>
          <a:p>
            <a:r>
              <a:rPr lang="en-CA" sz="1100" dirty="0" err="1"/>
              <a:t>rowMin</a:t>
            </a:r>
            <a:r>
              <a:rPr lang="en-CA" sz="1100" dirty="0"/>
              <a:t>:</a:t>
            </a:r>
          </a:p>
          <a:p>
            <a:r>
              <a:rPr lang="en-CA" sz="1100" dirty="0" err="1"/>
              <a:t>rowMax</a:t>
            </a:r>
            <a:r>
              <a:rPr lang="en-CA" sz="1100" dirty="0"/>
              <a:t>:</a:t>
            </a:r>
          </a:p>
          <a:p>
            <a:r>
              <a:rPr lang="en-CA" sz="1100" dirty="0" err="1"/>
              <a:t>colMin</a:t>
            </a:r>
            <a:r>
              <a:rPr lang="en-CA" sz="1100" dirty="0"/>
              <a:t>:</a:t>
            </a:r>
          </a:p>
          <a:p>
            <a:r>
              <a:rPr lang="en-CA" sz="1100" dirty="0" err="1"/>
              <a:t>colMax</a:t>
            </a:r>
            <a:r>
              <a:rPr lang="en-CA" sz="1100" dirty="0"/>
              <a:t>:</a:t>
            </a:r>
          </a:p>
        </p:txBody>
      </p:sp>
      <p:sp>
        <p:nvSpPr>
          <p:cNvPr id="25" name="TextBox 24">
            <a:extLst>
              <a:ext uri="{FF2B5EF4-FFF2-40B4-BE49-F238E27FC236}">
                <a16:creationId xmlns:a16="http://schemas.microsoft.com/office/drawing/2014/main" id="{BB1B5A34-6857-4538-A749-B74C7B2FA908}"/>
              </a:ext>
            </a:extLst>
          </p:cNvPr>
          <p:cNvSpPr txBox="1"/>
          <p:nvPr/>
        </p:nvSpPr>
        <p:spPr>
          <a:xfrm>
            <a:off x="197140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6" name="TextBox 25">
            <a:extLst>
              <a:ext uri="{FF2B5EF4-FFF2-40B4-BE49-F238E27FC236}">
                <a16:creationId xmlns:a16="http://schemas.microsoft.com/office/drawing/2014/main" id="{0CA34622-F68C-4785-B759-529D87DE13E8}"/>
              </a:ext>
            </a:extLst>
          </p:cNvPr>
          <p:cNvSpPr txBox="1"/>
          <p:nvPr/>
        </p:nvSpPr>
        <p:spPr>
          <a:xfrm>
            <a:off x="3859168"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7" name="TextBox 26">
            <a:extLst>
              <a:ext uri="{FF2B5EF4-FFF2-40B4-BE49-F238E27FC236}">
                <a16:creationId xmlns:a16="http://schemas.microsoft.com/office/drawing/2014/main" id="{5CCC284F-01A6-49C6-B976-3A60CE615739}"/>
              </a:ext>
            </a:extLst>
          </p:cNvPr>
          <p:cNvSpPr txBox="1"/>
          <p:nvPr/>
        </p:nvSpPr>
        <p:spPr>
          <a:xfrm>
            <a:off x="6134644"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8" name="TextBox 27">
            <a:extLst>
              <a:ext uri="{FF2B5EF4-FFF2-40B4-BE49-F238E27FC236}">
                <a16:creationId xmlns:a16="http://schemas.microsoft.com/office/drawing/2014/main" id="{16C61074-424F-4A5E-8188-5BB3B2085220}"/>
              </a:ext>
            </a:extLst>
          </p:cNvPr>
          <p:cNvSpPr txBox="1"/>
          <p:nvPr/>
        </p:nvSpPr>
        <p:spPr>
          <a:xfrm>
            <a:off x="8032569" y="2561224"/>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sp>
        <p:nvSpPr>
          <p:cNvPr id="29" name="TextBox 28">
            <a:extLst>
              <a:ext uri="{FF2B5EF4-FFF2-40B4-BE49-F238E27FC236}">
                <a16:creationId xmlns:a16="http://schemas.microsoft.com/office/drawing/2014/main" id="{ED5BE0C1-6D5E-4DB5-926C-D4C2974338AA}"/>
              </a:ext>
            </a:extLst>
          </p:cNvPr>
          <p:cNvSpPr txBox="1"/>
          <p:nvPr/>
        </p:nvSpPr>
        <p:spPr>
          <a:xfrm>
            <a:off x="10155827" y="2549323"/>
            <a:ext cx="1929493" cy="461665"/>
          </a:xfrm>
          <a:prstGeom prst="rect">
            <a:avLst/>
          </a:prstGeom>
          <a:noFill/>
        </p:spPr>
        <p:txBody>
          <a:bodyPr wrap="square" rtlCol="0">
            <a:spAutoFit/>
          </a:bodyPr>
          <a:lstStyle/>
          <a:p>
            <a:r>
              <a:rPr lang="en-CA" sz="1200" dirty="0" err="1"/>
              <a:t>rowMin</a:t>
            </a:r>
            <a:r>
              <a:rPr lang="en-CA" sz="1200" dirty="0"/>
              <a:t>:	</a:t>
            </a:r>
            <a:r>
              <a:rPr lang="en-CA" sz="1200" dirty="0" err="1"/>
              <a:t>colMin</a:t>
            </a:r>
            <a:r>
              <a:rPr lang="en-CA" sz="1200" dirty="0"/>
              <a:t>: </a:t>
            </a:r>
          </a:p>
          <a:p>
            <a:r>
              <a:rPr lang="en-CA" sz="1200" dirty="0" err="1"/>
              <a:t>rowMax</a:t>
            </a:r>
            <a:r>
              <a:rPr lang="en-CA" sz="1200" dirty="0"/>
              <a:t>:	</a:t>
            </a:r>
            <a:r>
              <a:rPr lang="en-CA" sz="1200" dirty="0" err="1"/>
              <a:t>colMax</a:t>
            </a:r>
            <a:r>
              <a:rPr lang="en-CA" sz="1200" dirty="0"/>
              <a:t>:</a:t>
            </a:r>
          </a:p>
        </p:txBody>
      </p:sp>
      <p:graphicFrame>
        <p:nvGraphicFramePr>
          <p:cNvPr id="31" name="Table 31">
            <a:extLst>
              <a:ext uri="{FF2B5EF4-FFF2-40B4-BE49-F238E27FC236}">
                <a16:creationId xmlns:a16="http://schemas.microsoft.com/office/drawing/2014/main" id="{2014C2B8-7317-4BFF-A138-F3A8E1CF4C88}"/>
              </a:ext>
            </a:extLst>
          </p:cNvPr>
          <p:cNvGraphicFramePr>
            <a:graphicFrameLocks noGrp="1"/>
          </p:cNvGraphicFramePr>
          <p:nvPr/>
        </p:nvGraphicFramePr>
        <p:xfrm>
          <a:off x="2920366" y="3350020"/>
          <a:ext cx="4146552" cy="3081800"/>
        </p:xfrm>
        <a:graphic>
          <a:graphicData uri="http://schemas.openxmlformats.org/drawingml/2006/table">
            <a:tbl>
              <a:tblPr firstRow="1" bandRow="1">
                <a:tableStyleId>{5940675A-B579-460E-94D1-54222C63F5DA}</a:tableStyleId>
              </a:tblPr>
              <a:tblGrid>
                <a:gridCol w="518319">
                  <a:extLst>
                    <a:ext uri="{9D8B030D-6E8A-4147-A177-3AD203B41FA5}">
                      <a16:colId xmlns:a16="http://schemas.microsoft.com/office/drawing/2014/main" val="3912908883"/>
                    </a:ext>
                  </a:extLst>
                </a:gridCol>
                <a:gridCol w="518319">
                  <a:extLst>
                    <a:ext uri="{9D8B030D-6E8A-4147-A177-3AD203B41FA5}">
                      <a16:colId xmlns:a16="http://schemas.microsoft.com/office/drawing/2014/main" val="356156928"/>
                    </a:ext>
                  </a:extLst>
                </a:gridCol>
                <a:gridCol w="518319">
                  <a:extLst>
                    <a:ext uri="{9D8B030D-6E8A-4147-A177-3AD203B41FA5}">
                      <a16:colId xmlns:a16="http://schemas.microsoft.com/office/drawing/2014/main" val="1409488092"/>
                    </a:ext>
                  </a:extLst>
                </a:gridCol>
                <a:gridCol w="518319">
                  <a:extLst>
                    <a:ext uri="{9D8B030D-6E8A-4147-A177-3AD203B41FA5}">
                      <a16:colId xmlns:a16="http://schemas.microsoft.com/office/drawing/2014/main" val="2660926937"/>
                    </a:ext>
                  </a:extLst>
                </a:gridCol>
                <a:gridCol w="518319">
                  <a:extLst>
                    <a:ext uri="{9D8B030D-6E8A-4147-A177-3AD203B41FA5}">
                      <a16:colId xmlns:a16="http://schemas.microsoft.com/office/drawing/2014/main" val="3006627093"/>
                    </a:ext>
                  </a:extLst>
                </a:gridCol>
                <a:gridCol w="518319">
                  <a:extLst>
                    <a:ext uri="{9D8B030D-6E8A-4147-A177-3AD203B41FA5}">
                      <a16:colId xmlns:a16="http://schemas.microsoft.com/office/drawing/2014/main" val="749304818"/>
                    </a:ext>
                  </a:extLst>
                </a:gridCol>
                <a:gridCol w="518319">
                  <a:extLst>
                    <a:ext uri="{9D8B030D-6E8A-4147-A177-3AD203B41FA5}">
                      <a16:colId xmlns:a16="http://schemas.microsoft.com/office/drawing/2014/main" val="3775158540"/>
                    </a:ext>
                  </a:extLst>
                </a:gridCol>
                <a:gridCol w="518319">
                  <a:extLst>
                    <a:ext uri="{9D8B030D-6E8A-4147-A177-3AD203B41FA5}">
                      <a16:colId xmlns:a16="http://schemas.microsoft.com/office/drawing/2014/main" val="4201791650"/>
                    </a:ext>
                  </a:extLst>
                </a:gridCol>
              </a:tblGrid>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2124979668"/>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03394884"/>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59435822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21859782"/>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191346055"/>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3491989357"/>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extLst>
                  <a:ext uri="{0D108BD9-81ED-4DB2-BD59-A6C34878D82A}">
                    <a16:rowId xmlns:a16="http://schemas.microsoft.com/office/drawing/2014/main" val="1568465403"/>
                  </a:ext>
                </a:extLst>
              </a:tr>
              <a:tr h="385225">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a:p>
                  </a:txBody>
                  <a:tcPr/>
                </a:tc>
                <a:tc>
                  <a:txBody>
                    <a:bodyPr/>
                    <a:lstStyle/>
                    <a:p>
                      <a:endParaRPr lang="en-CA" dirty="0"/>
                    </a:p>
                  </a:txBody>
                  <a:tcPr/>
                </a:tc>
                <a:extLst>
                  <a:ext uri="{0D108BD9-81ED-4DB2-BD59-A6C34878D82A}">
                    <a16:rowId xmlns:a16="http://schemas.microsoft.com/office/drawing/2014/main" val="3232214007"/>
                  </a:ext>
                </a:extLst>
              </a:tr>
            </a:tbl>
          </a:graphicData>
        </a:graphic>
      </p:graphicFrame>
      <p:sp>
        <p:nvSpPr>
          <p:cNvPr id="32" name="TextBox 31">
            <a:extLst>
              <a:ext uri="{FF2B5EF4-FFF2-40B4-BE49-F238E27FC236}">
                <a16:creationId xmlns:a16="http://schemas.microsoft.com/office/drawing/2014/main" id="{CDCC7A1F-C20B-4ED7-BEE3-8B2694E64DB1}"/>
              </a:ext>
            </a:extLst>
          </p:cNvPr>
          <p:cNvSpPr txBox="1"/>
          <p:nvPr/>
        </p:nvSpPr>
        <p:spPr>
          <a:xfrm>
            <a:off x="839108" y="3760830"/>
            <a:ext cx="1929493" cy="646331"/>
          </a:xfrm>
          <a:prstGeom prst="rect">
            <a:avLst/>
          </a:prstGeom>
          <a:noFill/>
        </p:spPr>
        <p:txBody>
          <a:bodyPr wrap="square" rtlCol="0">
            <a:spAutoFit/>
          </a:bodyPr>
          <a:lstStyle/>
          <a:p>
            <a:r>
              <a:rPr lang="en-CA" sz="1200" dirty="0" err="1"/>
              <a:t>numRows</a:t>
            </a:r>
            <a:r>
              <a:rPr lang="en-CA" sz="1200" dirty="0"/>
              <a:t>:</a:t>
            </a:r>
          </a:p>
          <a:p>
            <a:r>
              <a:rPr lang="en-CA" sz="1200" dirty="0" err="1"/>
              <a:t>numCols</a:t>
            </a:r>
            <a:r>
              <a:rPr lang="en-CA" sz="1200" dirty="0"/>
              <a:t>:</a:t>
            </a:r>
          </a:p>
          <a:p>
            <a:endParaRPr lang="en-CA" sz="1200" dirty="0"/>
          </a:p>
        </p:txBody>
      </p:sp>
      <p:sp>
        <p:nvSpPr>
          <p:cNvPr id="33" name="TextBox 32">
            <a:extLst>
              <a:ext uri="{FF2B5EF4-FFF2-40B4-BE49-F238E27FC236}">
                <a16:creationId xmlns:a16="http://schemas.microsoft.com/office/drawing/2014/main" id="{842BC234-9A13-4C6B-8A88-522431508CB4}"/>
              </a:ext>
            </a:extLst>
          </p:cNvPr>
          <p:cNvSpPr txBox="1"/>
          <p:nvPr/>
        </p:nvSpPr>
        <p:spPr>
          <a:xfrm>
            <a:off x="7979001" y="5173917"/>
            <a:ext cx="590097" cy="276999"/>
          </a:xfrm>
          <a:prstGeom prst="rect">
            <a:avLst/>
          </a:prstGeom>
          <a:noFill/>
          <a:ln>
            <a:solidFill>
              <a:schemeClr val="tx1"/>
            </a:solidFill>
          </a:ln>
        </p:spPr>
        <p:txBody>
          <a:bodyPr wrap="square" rtlCol="0">
            <a:spAutoFit/>
          </a:bodyPr>
          <a:lstStyle/>
          <a:p>
            <a:pPr algn="ctr"/>
            <a:r>
              <a:rPr lang="en-CA" sz="1200" dirty="0"/>
              <a:t>Reset</a:t>
            </a:r>
          </a:p>
        </p:txBody>
      </p:sp>
      <p:pic>
        <p:nvPicPr>
          <p:cNvPr id="35" name="Picture 34">
            <a:extLst>
              <a:ext uri="{FF2B5EF4-FFF2-40B4-BE49-F238E27FC236}">
                <a16:creationId xmlns:a16="http://schemas.microsoft.com/office/drawing/2014/main" id="{CBE41212-6C03-4743-814F-871967F0BF27}"/>
              </a:ext>
            </a:extLst>
          </p:cNvPr>
          <p:cNvPicPr>
            <a:picLocks noChangeAspect="1"/>
          </p:cNvPicPr>
          <p:nvPr/>
        </p:nvPicPr>
        <p:blipFill>
          <a:blip r:embed="rId2"/>
          <a:stretch>
            <a:fillRect/>
          </a:stretch>
        </p:blipFill>
        <p:spPr>
          <a:xfrm>
            <a:off x="6924338" y="1231174"/>
            <a:ext cx="4363059" cy="1600423"/>
          </a:xfrm>
          <a:prstGeom prst="rect">
            <a:avLst/>
          </a:prstGeom>
        </p:spPr>
      </p:pic>
      <p:pic>
        <p:nvPicPr>
          <p:cNvPr id="37" name="Picture 36">
            <a:extLst>
              <a:ext uri="{FF2B5EF4-FFF2-40B4-BE49-F238E27FC236}">
                <a16:creationId xmlns:a16="http://schemas.microsoft.com/office/drawing/2014/main" id="{EF264155-0D2A-4B16-B3FE-ABD30FB9C83B}"/>
              </a:ext>
            </a:extLst>
          </p:cNvPr>
          <p:cNvPicPr>
            <a:picLocks noChangeAspect="1"/>
          </p:cNvPicPr>
          <p:nvPr/>
        </p:nvPicPr>
        <p:blipFill>
          <a:blip r:embed="rId3"/>
          <a:stretch>
            <a:fillRect/>
          </a:stretch>
        </p:blipFill>
        <p:spPr>
          <a:xfrm>
            <a:off x="6328410" y="3251250"/>
            <a:ext cx="6110740" cy="3142666"/>
          </a:xfrm>
          <a:prstGeom prst="rect">
            <a:avLst/>
          </a:prstGeom>
        </p:spPr>
      </p:pic>
      <p:sp>
        <p:nvSpPr>
          <p:cNvPr id="38" name="TextBox 37">
            <a:extLst>
              <a:ext uri="{FF2B5EF4-FFF2-40B4-BE49-F238E27FC236}">
                <a16:creationId xmlns:a16="http://schemas.microsoft.com/office/drawing/2014/main" id="{3AE0D011-FCED-41E8-A549-42632EC06BFE}"/>
              </a:ext>
            </a:extLst>
          </p:cNvPr>
          <p:cNvSpPr txBox="1"/>
          <p:nvPr/>
        </p:nvSpPr>
        <p:spPr>
          <a:xfrm>
            <a:off x="246783" y="1040159"/>
            <a:ext cx="408960" cy="276999"/>
          </a:xfrm>
          <a:prstGeom prst="rect">
            <a:avLst/>
          </a:prstGeom>
          <a:noFill/>
        </p:spPr>
        <p:txBody>
          <a:bodyPr wrap="square" rtlCol="0">
            <a:spAutoFit/>
          </a:bodyPr>
          <a:lstStyle/>
          <a:p>
            <a:r>
              <a:rPr lang="en-CA" sz="1200" dirty="0"/>
              <a:t>5/9</a:t>
            </a:r>
          </a:p>
        </p:txBody>
      </p:sp>
      <p:cxnSp>
        <p:nvCxnSpPr>
          <p:cNvPr id="40" name="Straight Connector 39">
            <a:extLst>
              <a:ext uri="{FF2B5EF4-FFF2-40B4-BE49-F238E27FC236}">
                <a16:creationId xmlns:a16="http://schemas.microsoft.com/office/drawing/2014/main" id="{6208DA22-D2D1-4705-B691-1491607D6428}"/>
              </a:ext>
            </a:extLst>
          </p:cNvPr>
          <p:cNvCxnSpPr>
            <a:cxnSpLocks/>
          </p:cNvCxnSpPr>
          <p:nvPr/>
        </p:nvCxnSpPr>
        <p:spPr>
          <a:xfrm>
            <a:off x="97521" y="1970946"/>
            <a:ext cx="18399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92A400-06C6-41D3-999F-1A2B4E92533B}"/>
              </a:ext>
            </a:extLst>
          </p:cNvPr>
          <p:cNvCxnSpPr>
            <a:cxnSpLocks/>
          </p:cNvCxnSpPr>
          <p:nvPr/>
        </p:nvCxnSpPr>
        <p:spPr>
          <a:xfrm flipV="1">
            <a:off x="807404" y="714885"/>
            <a:ext cx="0" cy="123560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458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2502267B-1B44-4CBC-B366-7C198D0236AA}"/>
              </a:ext>
            </a:extLst>
          </p:cNvPr>
          <p:cNvSpPr txBox="1"/>
          <p:nvPr/>
        </p:nvSpPr>
        <p:spPr>
          <a:xfrm>
            <a:off x="6241867" y="2147277"/>
            <a:ext cx="1245325" cy="738664"/>
          </a:xfrm>
          <a:prstGeom prst="rect">
            <a:avLst/>
          </a:prstGeom>
          <a:noFill/>
        </p:spPr>
        <p:txBody>
          <a:bodyPr wrap="square" rtlCol="0">
            <a:spAutoFit/>
          </a:bodyPr>
          <a:lstStyle/>
          <a:p>
            <a:r>
              <a:rPr lang="en-CA" sz="1400" dirty="0"/>
              <a:t>Player navigates to lobby page</a:t>
            </a:r>
          </a:p>
        </p:txBody>
      </p:sp>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2836817" cy="730682"/>
          </a:xfrm>
        </p:spPr>
        <p:txBody>
          <a:bodyPr>
            <a:normAutofit/>
          </a:bodyPr>
          <a:lstStyle/>
          <a:p>
            <a:r>
              <a:rPr lang="en-CA" sz="3600" dirty="0"/>
              <a:t>Pages Flow</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81302" y="100569"/>
            <a:ext cx="1314994"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Arrive at home page</a:t>
            </a:r>
          </a:p>
        </p:txBody>
      </p:sp>
      <p:sp>
        <p:nvSpPr>
          <p:cNvPr id="5" name="TextBox 4">
            <a:extLst>
              <a:ext uri="{FF2B5EF4-FFF2-40B4-BE49-F238E27FC236}">
                <a16:creationId xmlns:a16="http://schemas.microsoft.com/office/drawing/2014/main" id="{C897A86C-6408-4485-8540-0CB68C444C7F}"/>
              </a:ext>
            </a:extLst>
          </p:cNvPr>
          <p:cNvSpPr txBox="1"/>
          <p:nvPr/>
        </p:nvSpPr>
        <p:spPr>
          <a:xfrm>
            <a:off x="4593772" y="738195"/>
            <a:ext cx="1245325" cy="523220"/>
          </a:xfrm>
          <a:prstGeom prst="rect">
            <a:avLst/>
          </a:prstGeom>
          <a:noFill/>
        </p:spPr>
        <p:txBody>
          <a:bodyPr wrap="square" rtlCol="0">
            <a:spAutoFit/>
          </a:bodyPr>
          <a:lstStyle/>
          <a:p>
            <a:r>
              <a:rPr lang="en-CA" sz="1400" dirty="0"/>
              <a:t>Click either button</a:t>
            </a:r>
          </a:p>
        </p:txBody>
      </p:sp>
      <p:cxnSp>
        <p:nvCxnSpPr>
          <p:cNvPr id="7" name="Straight Arrow Connector 6">
            <a:extLst>
              <a:ext uri="{FF2B5EF4-FFF2-40B4-BE49-F238E27FC236}">
                <a16:creationId xmlns:a16="http://schemas.microsoft.com/office/drawing/2014/main" id="{3B48AEAB-FB75-4CF8-8C2C-5FE699EC6A67}"/>
              </a:ext>
            </a:extLst>
          </p:cNvPr>
          <p:cNvCxnSpPr>
            <a:cxnSpLocks/>
            <a:stCxn id="4" idx="2"/>
            <a:endCxn id="8" idx="0"/>
          </p:cNvCxnSpPr>
          <p:nvPr/>
        </p:nvCxnSpPr>
        <p:spPr>
          <a:xfrm>
            <a:off x="5638799" y="623789"/>
            <a:ext cx="0" cy="637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378234" y="1261415"/>
            <a:ext cx="2521130" cy="80459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New entry pushed into </a:t>
            </a:r>
            <a:r>
              <a:rPr lang="en-CA" sz="1400" b="1" dirty="0">
                <a:solidFill>
                  <a:sysClr val="windowText" lastClr="000000"/>
                </a:solidFill>
              </a:rPr>
              <a:t>players</a:t>
            </a:r>
            <a:r>
              <a:rPr lang="en-CA" sz="1400" dirty="0">
                <a:solidFill>
                  <a:sysClr val="windowText" lastClr="000000"/>
                </a:solidFill>
              </a:rPr>
              <a:t> list, key stores in local variable </a:t>
            </a:r>
            <a:r>
              <a:rPr lang="en-CA" sz="1400" b="1" dirty="0" err="1">
                <a:solidFill>
                  <a:sysClr val="windowText" lastClr="000000"/>
                </a:solidFill>
              </a:rPr>
              <a:t>myKey</a:t>
            </a:r>
            <a:endParaRPr lang="en-CA" sz="1400" b="1" dirty="0">
              <a:solidFill>
                <a:sysClr val="windowText" lastClr="000000"/>
              </a:solidFill>
            </a:endParaRPr>
          </a:p>
        </p:txBody>
      </p:sp>
      <p:sp>
        <p:nvSpPr>
          <p:cNvPr id="15" name="Flowchart: Process 14">
            <a:extLst>
              <a:ext uri="{FF2B5EF4-FFF2-40B4-BE49-F238E27FC236}">
                <a16:creationId xmlns:a16="http://schemas.microsoft.com/office/drawing/2014/main" id="{A656E34C-6F0A-421A-8C4B-F2FD3B5352AF}"/>
              </a:ext>
            </a:extLst>
          </p:cNvPr>
          <p:cNvSpPr/>
          <p:nvPr/>
        </p:nvSpPr>
        <p:spPr>
          <a:xfrm>
            <a:off x="7532913" y="2561218"/>
            <a:ext cx="2960915" cy="428165"/>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Database </a:t>
            </a:r>
            <a:r>
              <a:rPr lang="en-CA" sz="1400" b="1" dirty="0">
                <a:solidFill>
                  <a:sysClr val="windowText" lastClr="000000"/>
                </a:solidFill>
              </a:rPr>
              <a:t>status</a:t>
            </a:r>
            <a:r>
              <a:rPr lang="en-CA" sz="1400" dirty="0">
                <a:solidFill>
                  <a:sysClr val="windowText" lastClr="000000"/>
                </a:solidFill>
              </a:rPr>
              <a:t> is updated</a:t>
            </a:r>
            <a:r>
              <a:rPr lang="en-CA" sz="1400" b="1" dirty="0">
                <a:solidFill>
                  <a:sysClr val="windowText" lastClr="000000"/>
                </a:solidFill>
              </a:rPr>
              <a:t> </a:t>
            </a:r>
            <a:r>
              <a:rPr lang="en-CA" sz="1400" dirty="0">
                <a:solidFill>
                  <a:sysClr val="windowText" lastClr="000000"/>
                </a:solidFill>
              </a:rPr>
              <a:t>to “Creating Profile”, host screen reacts</a:t>
            </a:r>
          </a:p>
        </p:txBody>
      </p:sp>
      <p:sp>
        <p:nvSpPr>
          <p:cNvPr id="16" name="TextBox 15">
            <a:extLst>
              <a:ext uri="{FF2B5EF4-FFF2-40B4-BE49-F238E27FC236}">
                <a16:creationId xmlns:a16="http://schemas.microsoft.com/office/drawing/2014/main" id="{95956E7A-0198-4A85-934B-B09267A33298}"/>
              </a:ext>
            </a:extLst>
          </p:cNvPr>
          <p:cNvSpPr txBox="1"/>
          <p:nvPr/>
        </p:nvSpPr>
        <p:spPr>
          <a:xfrm>
            <a:off x="6979919" y="1246073"/>
            <a:ext cx="3352800" cy="938719"/>
          </a:xfrm>
          <a:prstGeom prst="rect">
            <a:avLst/>
          </a:prstGeom>
          <a:noFill/>
        </p:spPr>
        <p:txBody>
          <a:bodyPr wrap="square" rtlCol="0">
            <a:spAutoFit/>
          </a:bodyPr>
          <a:lstStyle/>
          <a:p>
            <a:r>
              <a:rPr lang="en-CA" sz="1100" dirty="0"/>
              <a:t>2352525: {</a:t>
            </a:r>
          </a:p>
          <a:p>
            <a:r>
              <a:rPr lang="en-CA" sz="1100" dirty="0"/>
              <a:t>   name: null</a:t>
            </a:r>
          </a:p>
          <a:p>
            <a:r>
              <a:rPr lang="en-CA" sz="1100" dirty="0"/>
              <a:t>   status: “Reading Instructions” | “Creating Profile”</a:t>
            </a:r>
          </a:p>
          <a:p>
            <a:r>
              <a:rPr lang="en-CA" sz="1100" dirty="0"/>
              <a:t>   everything else:  null</a:t>
            </a:r>
          </a:p>
          <a:p>
            <a:r>
              <a:rPr lang="en-CA" sz="1100" dirty="0"/>
              <a:t>}</a:t>
            </a:r>
          </a:p>
        </p:txBody>
      </p:sp>
      <p:sp>
        <p:nvSpPr>
          <p:cNvPr id="20" name="TextBox 19">
            <a:extLst>
              <a:ext uri="{FF2B5EF4-FFF2-40B4-BE49-F238E27FC236}">
                <a16:creationId xmlns:a16="http://schemas.microsoft.com/office/drawing/2014/main" id="{C49A0E0E-32FF-4479-9DA7-14245082CF97}"/>
              </a:ext>
            </a:extLst>
          </p:cNvPr>
          <p:cNvSpPr txBox="1"/>
          <p:nvPr/>
        </p:nvSpPr>
        <p:spPr>
          <a:xfrm>
            <a:off x="7175862" y="938296"/>
            <a:ext cx="966651" cy="307777"/>
          </a:xfrm>
          <a:prstGeom prst="rect">
            <a:avLst/>
          </a:prstGeom>
          <a:solidFill>
            <a:schemeClr val="accent2">
              <a:lumMod val="40000"/>
              <a:lumOff val="60000"/>
            </a:schemeClr>
          </a:solidFill>
        </p:spPr>
        <p:txBody>
          <a:bodyPr wrap="square" rtlCol="0">
            <a:spAutoFit/>
          </a:bodyPr>
          <a:lstStyle/>
          <a:p>
            <a:r>
              <a:rPr lang="en-CA" sz="1400" dirty="0"/>
              <a:t>Database</a:t>
            </a:r>
          </a:p>
        </p:txBody>
      </p:sp>
      <p:sp>
        <p:nvSpPr>
          <p:cNvPr id="21" name="TextBox 20">
            <a:extLst>
              <a:ext uri="{FF2B5EF4-FFF2-40B4-BE49-F238E27FC236}">
                <a16:creationId xmlns:a16="http://schemas.microsoft.com/office/drawing/2014/main" id="{4BF2B535-14AF-4BAD-968A-A71692FEB018}"/>
              </a:ext>
            </a:extLst>
          </p:cNvPr>
          <p:cNvSpPr txBox="1"/>
          <p:nvPr/>
        </p:nvSpPr>
        <p:spPr>
          <a:xfrm>
            <a:off x="10563495" y="999805"/>
            <a:ext cx="966651" cy="307777"/>
          </a:xfrm>
          <a:prstGeom prst="rect">
            <a:avLst/>
          </a:prstGeom>
          <a:solidFill>
            <a:schemeClr val="accent5">
              <a:lumMod val="20000"/>
              <a:lumOff val="80000"/>
            </a:schemeClr>
          </a:solidFill>
        </p:spPr>
        <p:txBody>
          <a:bodyPr wrap="square" rtlCol="0">
            <a:spAutoFit/>
          </a:bodyPr>
          <a:lstStyle/>
          <a:p>
            <a:r>
              <a:rPr lang="en-CA" sz="1400" dirty="0"/>
              <a:t>Client</a:t>
            </a:r>
          </a:p>
        </p:txBody>
      </p:sp>
      <p:sp>
        <p:nvSpPr>
          <p:cNvPr id="22" name="TextBox 21">
            <a:extLst>
              <a:ext uri="{FF2B5EF4-FFF2-40B4-BE49-F238E27FC236}">
                <a16:creationId xmlns:a16="http://schemas.microsoft.com/office/drawing/2014/main" id="{533A4488-F6A7-416F-A5B0-DE93295F6FCE}"/>
              </a:ext>
            </a:extLst>
          </p:cNvPr>
          <p:cNvSpPr txBox="1"/>
          <p:nvPr/>
        </p:nvSpPr>
        <p:spPr>
          <a:xfrm>
            <a:off x="10413274" y="1307582"/>
            <a:ext cx="1378132" cy="261610"/>
          </a:xfrm>
          <a:prstGeom prst="rect">
            <a:avLst/>
          </a:prstGeom>
          <a:noFill/>
        </p:spPr>
        <p:txBody>
          <a:bodyPr wrap="square" rtlCol="0">
            <a:spAutoFit/>
          </a:bodyPr>
          <a:lstStyle/>
          <a:p>
            <a:r>
              <a:rPr lang="en-CA" sz="1100" b="1" dirty="0" err="1"/>
              <a:t>myKey</a:t>
            </a:r>
            <a:r>
              <a:rPr lang="en-CA" sz="1100" dirty="0"/>
              <a:t> = 2352525</a:t>
            </a:r>
          </a:p>
        </p:txBody>
      </p:sp>
      <p:cxnSp>
        <p:nvCxnSpPr>
          <p:cNvPr id="23" name="Straight Arrow Connector 22">
            <a:extLst>
              <a:ext uri="{FF2B5EF4-FFF2-40B4-BE49-F238E27FC236}">
                <a16:creationId xmlns:a16="http://schemas.microsoft.com/office/drawing/2014/main" id="{7B1509E4-8806-4EA2-A8E7-8B7A83873E48}"/>
              </a:ext>
            </a:extLst>
          </p:cNvPr>
          <p:cNvCxnSpPr>
            <a:cxnSpLocks/>
          </p:cNvCxnSpPr>
          <p:nvPr/>
        </p:nvCxnSpPr>
        <p:spPr>
          <a:xfrm>
            <a:off x="6535782" y="2066007"/>
            <a:ext cx="997132" cy="5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CEF58B-4594-4A25-8F08-AF06AF934C2C}"/>
              </a:ext>
            </a:extLst>
          </p:cNvPr>
          <p:cNvSpPr txBox="1"/>
          <p:nvPr/>
        </p:nvSpPr>
        <p:spPr>
          <a:xfrm>
            <a:off x="5878285" y="3147551"/>
            <a:ext cx="1389018" cy="523220"/>
          </a:xfrm>
          <a:prstGeom prst="rect">
            <a:avLst/>
          </a:prstGeom>
          <a:noFill/>
        </p:spPr>
        <p:txBody>
          <a:bodyPr wrap="square" rtlCol="0">
            <a:spAutoFit/>
          </a:bodyPr>
          <a:lstStyle/>
          <a:p>
            <a:r>
              <a:rPr lang="en-CA" sz="1400" dirty="0"/>
              <a:t>Focus leaves the ‘name’ text box</a:t>
            </a:r>
          </a:p>
        </p:txBody>
      </p:sp>
      <p:sp>
        <p:nvSpPr>
          <p:cNvPr id="31" name="TextBox 30">
            <a:extLst>
              <a:ext uri="{FF2B5EF4-FFF2-40B4-BE49-F238E27FC236}">
                <a16:creationId xmlns:a16="http://schemas.microsoft.com/office/drawing/2014/main" id="{D3EEE40F-D213-48F1-A9DC-6CE6C0B37292}"/>
              </a:ext>
            </a:extLst>
          </p:cNvPr>
          <p:cNvSpPr txBox="1"/>
          <p:nvPr/>
        </p:nvSpPr>
        <p:spPr>
          <a:xfrm>
            <a:off x="8096793" y="2989383"/>
            <a:ext cx="1119052" cy="738664"/>
          </a:xfrm>
          <a:prstGeom prst="rect">
            <a:avLst/>
          </a:prstGeom>
          <a:noFill/>
        </p:spPr>
        <p:txBody>
          <a:bodyPr wrap="square" rtlCol="0">
            <a:spAutoFit/>
          </a:bodyPr>
          <a:lstStyle/>
          <a:p>
            <a:r>
              <a:rPr lang="en-CA" sz="1400" dirty="0"/>
              <a:t>Player selects a colour</a:t>
            </a:r>
          </a:p>
        </p:txBody>
      </p:sp>
      <p:sp>
        <p:nvSpPr>
          <p:cNvPr id="32" name="TextBox 31">
            <a:extLst>
              <a:ext uri="{FF2B5EF4-FFF2-40B4-BE49-F238E27FC236}">
                <a16:creationId xmlns:a16="http://schemas.microsoft.com/office/drawing/2014/main" id="{0ACC065A-AF99-4738-8B2D-6F6AF0977A95}"/>
              </a:ext>
            </a:extLst>
          </p:cNvPr>
          <p:cNvSpPr txBox="1"/>
          <p:nvPr/>
        </p:nvSpPr>
        <p:spPr>
          <a:xfrm>
            <a:off x="10229577" y="2963579"/>
            <a:ext cx="1389018" cy="523220"/>
          </a:xfrm>
          <a:prstGeom prst="rect">
            <a:avLst/>
          </a:prstGeom>
          <a:noFill/>
        </p:spPr>
        <p:txBody>
          <a:bodyPr wrap="square" rtlCol="0">
            <a:spAutoFit/>
          </a:bodyPr>
          <a:lstStyle/>
          <a:p>
            <a:r>
              <a:rPr lang="en-CA" sz="1400" dirty="0"/>
              <a:t>Player selects an alias</a:t>
            </a:r>
          </a:p>
        </p:txBody>
      </p:sp>
      <p:cxnSp>
        <p:nvCxnSpPr>
          <p:cNvPr id="33" name="Straight Arrow Connector 32">
            <a:extLst>
              <a:ext uri="{FF2B5EF4-FFF2-40B4-BE49-F238E27FC236}">
                <a16:creationId xmlns:a16="http://schemas.microsoft.com/office/drawing/2014/main" id="{6FBBEA4C-16BA-4A8F-BD2F-E71294EFCDF4}"/>
              </a:ext>
            </a:extLst>
          </p:cNvPr>
          <p:cNvCxnSpPr>
            <a:cxnSpLocks/>
          </p:cNvCxnSpPr>
          <p:nvPr/>
        </p:nvCxnSpPr>
        <p:spPr>
          <a:xfrm flipH="1">
            <a:off x="7034348" y="2989383"/>
            <a:ext cx="498566" cy="879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Flowchart: Process 34">
            <a:extLst>
              <a:ext uri="{FF2B5EF4-FFF2-40B4-BE49-F238E27FC236}">
                <a16:creationId xmlns:a16="http://schemas.microsoft.com/office/drawing/2014/main" id="{0CB76B36-AB1B-4C05-844B-62C1FC5B57C4}"/>
              </a:ext>
            </a:extLst>
          </p:cNvPr>
          <p:cNvSpPr/>
          <p:nvPr/>
        </p:nvSpPr>
        <p:spPr>
          <a:xfrm>
            <a:off x="5839097" y="3876683"/>
            <a:ext cx="2157548" cy="71273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a:solidFill>
                  <a:sysClr val="windowText" lastClr="000000"/>
                </a:solidFill>
              </a:rPr>
              <a:t>players(</a:t>
            </a:r>
            <a:r>
              <a:rPr lang="en-CA" sz="1400" b="1" dirty="0" err="1">
                <a:solidFill>
                  <a:sysClr val="windowText" lastClr="000000"/>
                </a:solidFill>
              </a:rPr>
              <a:t>myKey</a:t>
            </a:r>
            <a:r>
              <a:rPr lang="en-CA" sz="1400" b="1" dirty="0">
                <a:solidFill>
                  <a:sysClr val="windowText" lastClr="000000"/>
                </a:solidFill>
              </a:rPr>
              <a:t>).name</a:t>
            </a:r>
            <a:r>
              <a:rPr lang="en-CA" sz="1400" dirty="0">
                <a:solidFill>
                  <a:sysClr val="windowText" lastClr="000000"/>
                </a:solidFill>
              </a:rPr>
              <a:t> property is updated, host screen reacts</a:t>
            </a:r>
            <a:endParaRPr lang="en-CA" sz="1400" b="1" dirty="0">
              <a:solidFill>
                <a:sysClr val="windowText" lastClr="000000"/>
              </a:solidFill>
            </a:endParaRPr>
          </a:p>
        </p:txBody>
      </p:sp>
      <p:cxnSp>
        <p:nvCxnSpPr>
          <p:cNvPr id="36" name="Straight Arrow Connector 35">
            <a:extLst>
              <a:ext uri="{FF2B5EF4-FFF2-40B4-BE49-F238E27FC236}">
                <a16:creationId xmlns:a16="http://schemas.microsoft.com/office/drawing/2014/main" id="{1FBF399C-154A-4DAE-8591-62F2DF115307}"/>
              </a:ext>
            </a:extLst>
          </p:cNvPr>
          <p:cNvCxnSpPr>
            <a:cxnSpLocks/>
          </p:cNvCxnSpPr>
          <p:nvPr/>
        </p:nvCxnSpPr>
        <p:spPr>
          <a:xfrm flipH="1">
            <a:off x="8826136" y="3013592"/>
            <a:ext cx="112124" cy="86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Flowchart: Process 37">
            <a:extLst>
              <a:ext uri="{FF2B5EF4-FFF2-40B4-BE49-F238E27FC236}">
                <a16:creationId xmlns:a16="http://schemas.microsoft.com/office/drawing/2014/main" id="{A52B26E1-58A1-4D75-89BD-A5B8F9A57C2E}"/>
              </a:ext>
            </a:extLst>
          </p:cNvPr>
          <p:cNvSpPr/>
          <p:nvPr/>
        </p:nvSpPr>
        <p:spPr>
          <a:xfrm>
            <a:off x="8155577" y="3893122"/>
            <a:ext cx="1877785" cy="8775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colours </a:t>
            </a:r>
            <a:r>
              <a:rPr lang="en-CA" sz="1400" dirty="0">
                <a:solidFill>
                  <a:sysClr val="windowText" lastClr="000000"/>
                </a:solidFill>
              </a:rPr>
              <a:t>property is updated, all lobby screens react</a:t>
            </a:r>
            <a:endParaRPr lang="en-CA" sz="1400" b="1" dirty="0">
              <a:solidFill>
                <a:sysClr val="windowText" lastClr="000000"/>
              </a:solidFill>
            </a:endParaRPr>
          </a:p>
        </p:txBody>
      </p:sp>
      <p:cxnSp>
        <p:nvCxnSpPr>
          <p:cNvPr id="39" name="Straight Arrow Connector 38">
            <a:extLst>
              <a:ext uri="{FF2B5EF4-FFF2-40B4-BE49-F238E27FC236}">
                <a16:creationId xmlns:a16="http://schemas.microsoft.com/office/drawing/2014/main" id="{863ACA54-82C7-47BD-B19C-701BFB07D089}"/>
              </a:ext>
            </a:extLst>
          </p:cNvPr>
          <p:cNvCxnSpPr>
            <a:cxnSpLocks/>
          </p:cNvCxnSpPr>
          <p:nvPr/>
        </p:nvCxnSpPr>
        <p:spPr>
          <a:xfrm>
            <a:off x="9746524" y="2991095"/>
            <a:ext cx="966106" cy="877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Flowchart: Process 40">
            <a:extLst>
              <a:ext uri="{FF2B5EF4-FFF2-40B4-BE49-F238E27FC236}">
                <a16:creationId xmlns:a16="http://schemas.microsoft.com/office/drawing/2014/main" id="{5F6FA7FF-94CE-4483-8FC3-A24EABB84103}"/>
              </a:ext>
            </a:extLst>
          </p:cNvPr>
          <p:cNvSpPr/>
          <p:nvPr/>
        </p:nvSpPr>
        <p:spPr>
          <a:xfrm>
            <a:off x="10229577" y="3893122"/>
            <a:ext cx="1877785" cy="883454"/>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dirty="0" err="1">
                <a:solidFill>
                  <a:sysClr val="windowText" lastClr="000000"/>
                </a:solidFill>
              </a:rPr>
              <a:t>lobbyDynamicOptions</a:t>
            </a:r>
            <a:r>
              <a:rPr lang="en-CA" sz="1400" b="1" dirty="0">
                <a:solidFill>
                  <a:sysClr val="windowText" lastClr="000000"/>
                </a:solidFill>
              </a:rPr>
              <a:t> .aliases </a:t>
            </a:r>
            <a:r>
              <a:rPr lang="en-CA" sz="1400" dirty="0">
                <a:solidFill>
                  <a:sysClr val="windowText" lastClr="000000"/>
                </a:solidFill>
              </a:rPr>
              <a:t>property is updated, all lobby screens react</a:t>
            </a:r>
            <a:endParaRPr lang="en-CA" sz="1400" b="1" dirty="0">
              <a:solidFill>
                <a:sysClr val="windowText" lastClr="000000"/>
              </a:solidFill>
            </a:endParaRPr>
          </a:p>
        </p:txBody>
      </p:sp>
      <p:sp>
        <p:nvSpPr>
          <p:cNvPr id="42" name="TextBox 41">
            <a:extLst>
              <a:ext uri="{FF2B5EF4-FFF2-40B4-BE49-F238E27FC236}">
                <a16:creationId xmlns:a16="http://schemas.microsoft.com/office/drawing/2014/main" id="{A7E2DBEF-6494-423A-BD74-5804DF750ED6}"/>
              </a:ext>
            </a:extLst>
          </p:cNvPr>
          <p:cNvSpPr txBox="1"/>
          <p:nvPr/>
        </p:nvSpPr>
        <p:spPr>
          <a:xfrm>
            <a:off x="3144339" y="2036636"/>
            <a:ext cx="1245325" cy="738664"/>
          </a:xfrm>
          <a:prstGeom prst="rect">
            <a:avLst/>
          </a:prstGeom>
          <a:noFill/>
        </p:spPr>
        <p:txBody>
          <a:bodyPr wrap="square" rtlCol="0">
            <a:spAutoFit/>
          </a:bodyPr>
          <a:lstStyle/>
          <a:p>
            <a:r>
              <a:rPr lang="en-CA" sz="1400" dirty="0"/>
              <a:t>Player navigates to host page</a:t>
            </a:r>
          </a:p>
        </p:txBody>
      </p:sp>
      <p:cxnSp>
        <p:nvCxnSpPr>
          <p:cNvPr id="43" name="Straight Arrow Connector 42">
            <a:extLst>
              <a:ext uri="{FF2B5EF4-FFF2-40B4-BE49-F238E27FC236}">
                <a16:creationId xmlns:a16="http://schemas.microsoft.com/office/drawing/2014/main" id="{5571EA0E-2D33-4533-ADD8-D3B734364A2D}"/>
              </a:ext>
            </a:extLst>
          </p:cNvPr>
          <p:cNvCxnSpPr>
            <a:cxnSpLocks/>
          </p:cNvCxnSpPr>
          <p:nvPr/>
        </p:nvCxnSpPr>
        <p:spPr>
          <a:xfrm flipH="1">
            <a:off x="3839391" y="2066007"/>
            <a:ext cx="668381" cy="947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Flowchart: Process 44">
            <a:extLst>
              <a:ext uri="{FF2B5EF4-FFF2-40B4-BE49-F238E27FC236}">
                <a16:creationId xmlns:a16="http://schemas.microsoft.com/office/drawing/2014/main" id="{E3E4EC8C-FFCA-48C0-879E-37260B00F4B2}"/>
              </a:ext>
            </a:extLst>
          </p:cNvPr>
          <p:cNvSpPr/>
          <p:nvPr/>
        </p:nvSpPr>
        <p:spPr>
          <a:xfrm>
            <a:off x="2473916" y="3042963"/>
            <a:ext cx="1890575"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Subscribe to changes in </a:t>
            </a:r>
            <a:r>
              <a:rPr lang="en-CA" sz="1400" b="1" dirty="0">
                <a:solidFill>
                  <a:sysClr val="windowText" lastClr="000000"/>
                </a:solidFill>
              </a:rPr>
              <a:t>players</a:t>
            </a:r>
            <a:r>
              <a:rPr lang="en-CA" sz="1400" dirty="0">
                <a:solidFill>
                  <a:sysClr val="windowText" lastClr="000000"/>
                </a:solidFill>
              </a:rPr>
              <a:t> object</a:t>
            </a:r>
            <a:endParaRPr lang="en-CA" sz="1400" b="1" dirty="0">
              <a:solidFill>
                <a:sysClr val="windowText" lastClr="000000"/>
              </a:solidFill>
            </a:endParaRPr>
          </a:p>
        </p:txBody>
      </p:sp>
    </p:spTree>
    <p:extLst>
      <p:ext uri="{BB962C8B-B14F-4D97-AF65-F5344CB8AC3E}">
        <p14:creationId xmlns:p14="http://schemas.microsoft.com/office/powerpoint/2010/main" val="639824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BA39D-5923-4061-BF48-E5747968C723}"/>
              </a:ext>
            </a:extLst>
          </p:cNvPr>
          <p:cNvSpPr>
            <a:spLocks noGrp="1"/>
          </p:cNvSpPr>
          <p:nvPr>
            <p:ph type="title"/>
          </p:nvPr>
        </p:nvSpPr>
        <p:spPr>
          <a:xfrm>
            <a:off x="420188" y="426085"/>
            <a:ext cx="5118463" cy="6492875"/>
          </a:xfrm>
        </p:spPr>
        <p:txBody>
          <a:bodyPr>
            <a:normAutofit/>
          </a:bodyPr>
          <a:lstStyle/>
          <a:p>
            <a:r>
              <a:rPr lang="en-CA" i="1" dirty="0">
                <a:latin typeface="Comic Sans MS" panose="030F0702030302020204" pitchFamily="66"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i="1" dirty="0">
                <a:latin typeface="Impact" panose="020B0806030902050204" pitchFamily="34" charset="0"/>
              </a:rPr>
              <a:t>Welcome to</a:t>
            </a:r>
            <a:br>
              <a:rPr lang="en-CA" i="1" dirty="0">
                <a:latin typeface="Comic Sans MS" panose="030F0702030302020204" pitchFamily="66" charset="0"/>
              </a:rPr>
            </a:br>
            <a:r>
              <a:rPr lang="en-CA" i="1" dirty="0">
                <a:latin typeface="Tahoma" panose="020B0604030504040204" pitchFamily="34" charset="0"/>
                <a:ea typeface="Tahoma" panose="020B0604030504040204" pitchFamily="34" charset="0"/>
                <a:cs typeface="Tahoma" panose="020B0604030504040204" pitchFamily="34" charset="0"/>
              </a:rPr>
              <a:t>Welcome to</a:t>
            </a:r>
            <a:br>
              <a:rPr lang="en-CA" i="1" dirty="0">
                <a:latin typeface="Comic Sans MS" panose="030F0702030302020204" pitchFamily="66" charset="0"/>
              </a:rPr>
            </a:br>
            <a:r>
              <a:rPr lang="en-CA" i="1" dirty="0">
                <a:latin typeface="Georgia" panose="02040502050405020303" pitchFamily="18" charset="0"/>
              </a:rPr>
              <a:t>Welcome to</a:t>
            </a:r>
            <a:br>
              <a:rPr lang="en-CA" i="1" dirty="0">
                <a:latin typeface="Comic Sans MS" panose="030F0702030302020204" pitchFamily="66" charset="0"/>
              </a:rPr>
            </a:br>
            <a:r>
              <a:rPr lang="en-CA" i="1" dirty="0">
                <a:latin typeface="Helvetica" panose="020B0604020202020204" pitchFamily="34" charset="0"/>
                <a:ea typeface="Verdana" panose="020B0604030504040204" pitchFamily="34" charset="0"/>
                <a:cs typeface="Helvetica" panose="020B0604020202020204" pitchFamily="34" charset="0"/>
              </a:rPr>
              <a:t>Welcome to</a:t>
            </a:r>
            <a:br>
              <a:rPr lang="en-CA" i="1" dirty="0">
                <a:latin typeface="Comic Sans MS" panose="030F0702030302020204" pitchFamily="66" charset="0"/>
              </a:rPr>
            </a:br>
            <a:r>
              <a:rPr lang="en-CA" i="1" dirty="0">
                <a:latin typeface="Times New Roman" panose="02020603050405020304" pitchFamily="18" charset="0"/>
                <a:cs typeface="Times New Roman" panose="02020603050405020304" pitchFamily="18" charset="0"/>
              </a:rPr>
              <a:t>Welcome to</a:t>
            </a:r>
            <a:br>
              <a:rPr lang="en-CA" i="1" dirty="0">
                <a:latin typeface="Comic Sans MS" panose="030F0702030302020204" pitchFamily="66" charset="0"/>
              </a:rPr>
            </a:br>
            <a:r>
              <a:rPr lang="en-CA" i="1" dirty="0">
                <a:latin typeface="Cambria" panose="02040503050406030204" pitchFamily="18" charset="0"/>
                <a:ea typeface="Cambria" panose="02040503050406030204" pitchFamily="18" charset="0"/>
              </a:rPr>
              <a:t>Welcome to</a:t>
            </a:r>
            <a:br>
              <a:rPr lang="en-CA" i="1" dirty="0">
                <a:latin typeface="Comic Sans MS" panose="030F0702030302020204" pitchFamily="66" charset="0"/>
              </a:rPr>
            </a:br>
            <a:r>
              <a:rPr lang="en-CA" b="1" dirty="0">
                <a:latin typeface="Garamond" panose="02020404030301010803" pitchFamily="18" charset="0"/>
              </a:rPr>
              <a:t>Welcome to</a:t>
            </a:r>
            <a:br>
              <a:rPr lang="en-CA" i="1" dirty="0">
                <a:latin typeface="Comic Sans MS" panose="030F0702030302020204" pitchFamily="66" charset="0"/>
              </a:rPr>
            </a:br>
            <a:endParaRPr lang="en-CA" b="1" i="1" dirty="0">
              <a:latin typeface="Comic Sans MS" panose="030F0702030302020204" pitchFamily="66"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613459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BC143-F743-4CF1-B2DD-C28612BF267E}"/>
              </a:ext>
            </a:extLst>
          </p:cNvPr>
          <p:cNvSpPr>
            <a:spLocks noGrp="1"/>
          </p:cNvSpPr>
          <p:nvPr>
            <p:ph type="title"/>
          </p:nvPr>
        </p:nvSpPr>
        <p:spPr>
          <a:xfrm>
            <a:off x="0" y="18256"/>
            <a:ext cx="3452950" cy="730682"/>
          </a:xfrm>
        </p:spPr>
        <p:txBody>
          <a:bodyPr>
            <a:normAutofit/>
          </a:bodyPr>
          <a:lstStyle/>
          <a:p>
            <a:r>
              <a:rPr lang="en-CA" sz="3600" dirty="0"/>
              <a:t>Disconnect Flows</a:t>
            </a:r>
          </a:p>
        </p:txBody>
      </p:sp>
      <p:sp>
        <p:nvSpPr>
          <p:cNvPr id="4" name="Flowchart: Process 3">
            <a:extLst>
              <a:ext uri="{FF2B5EF4-FFF2-40B4-BE49-F238E27FC236}">
                <a16:creationId xmlns:a16="http://schemas.microsoft.com/office/drawing/2014/main" id="{D60EDEAC-781A-4836-8322-92CB4B850F4D}"/>
              </a:ext>
            </a:extLst>
          </p:cNvPr>
          <p:cNvSpPr/>
          <p:nvPr/>
        </p:nvSpPr>
        <p:spPr>
          <a:xfrm>
            <a:off x="4918164" y="1251045"/>
            <a:ext cx="1922419" cy="523220"/>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Client Closes the Tab or Clicks Refresh</a:t>
            </a:r>
          </a:p>
        </p:txBody>
      </p:sp>
      <p:cxnSp>
        <p:nvCxnSpPr>
          <p:cNvPr id="7" name="Straight Arrow Connector 6">
            <a:extLst>
              <a:ext uri="{FF2B5EF4-FFF2-40B4-BE49-F238E27FC236}">
                <a16:creationId xmlns:a16="http://schemas.microsoft.com/office/drawing/2014/main" id="{3B48AEAB-FB75-4CF8-8C2C-5FE699EC6A67}"/>
              </a:ext>
            </a:extLst>
          </p:cNvPr>
          <p:cNvCxnSpPr>
            <a:cxnSpLocks/>
          </p:cNvCxnSpPr>
          <p:nvPr/>
        </p:nvCxnSpPr>
        <p:spPr>
          <a:xfrm>
            <a:off x="6038306" y="1774265"/>
            <a:ext cx="0" cy="599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A0CDB692-FA65-48CE-8F6F-4B834709897C}"/>
              </a:ext>
            </a:extLst>
          </p:cNvPr>
          <p:cNvSpPr/>
          <p:nvPr/>
        </p:nvSpPr>
        <p:spPr>
          <a:xfrm>
            <a:off x="4912042" y="2403676"/>
            <a:ext cx="2252528" cy="657729"/>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“Left Game”</a:t>
            </a:r>
            <a:endParaRPr lang="en-CA" sz="1400" b="1" dirty="0">
              <a:solidFill>
                <a:sysClr val="windowText" lastClr="000000"/>
              </a:solidFill>
            </a:endParaRPr>
          </a:p>
        </p:txBody>
      </p:sp>
      <p:sp>
        <p:nvSpPr>
          <p:cNvPr id="47" name="TextBox 46">
            <a:extLst>
              <a:ext uri="{FF2B5EF4-FFF2-40B4-BE49-F238E27FC236}">
                <a16:creationId xmlns:a16="http://schemas.microsoft.com/office/drawing/2014/main" id="{15DF1CA1-48E0-4689-AFBC-3B4EC824597C}"/>
              </a:ext>
            </a:extLst>
          </p:cNvPr>
          <p:cNvSpPr txBox="1"/>
          <p:nvPr/>
        </p:nvSpPr>
        <p:spPr>
          <a:xfrm>
            <a:off x="6038306" y="1902035"/>
            <a:ext cx="3386548" cy="307777"/>
          </a:xfrm>
          <a:prstGeom prst="rect">
            <a:avLst/>
          </a:prstGeom>
          <a:noFill/>
        </p:spPr>
        <p:txBody>
          <a:bodyPr wrap="square">
            <a:spAutoFit/>
          </a:bodyPr>
          <a:lstStyle/>
          <a:p>
            <a:r>
              <a:rPr lang="en-GB" sz="1400" dirty="0"/>
              <a:t>Window object’s ‘before unload’ event fires</a:t>
            </a:r>
            <a:endParaRPr lang="en-CA" sz="1400" dirty="0"/>
          </a:p>
        </p:txBody>
      </p:sp>
      <p:cxnSp>
        <p:nvCxnSpPr>
          <p:cNvPr id="48" name="Straight Arrow Connector 47">
            <a:extLst>
              <a:ext uri="{FF2B5EF4-FFF2-40B4-BE49-F238E27FC236}">
                <a16:creationId xmlns:a16="http://schemas.microsoft.com/office/drawing/2014/main" id="{684CE3EF-C05F-4A94-AA8C-3BB5CCCB89E4}"/>
              </a:ext>
            </a:extLst>
          </p:cNvPr>
          <p:cNvCxnSpPr>
            <a:cxnSpLocks/>
          </p:cNvCxnSpPr>
          <p:nvPr/>
        </p:nvCxnSpPr>
        <p:spPr>
          <a:xfrm flipH="1">
            <a:off x="6058989" y="3091076"/>
            <a:ext cx="1" cy="1170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Flowchart: Process 48">
            <a:extLst>
              <a:ext uri="{FF2B5EF4-FFF2-40B4-BE49-F238E27FC236}">
                <a16:creationId xmlns:a16="http://schemas.microsoft.com/office/drawing/2014/main" id="{5CEA1F81-8207-4FBF-9EED-35B33A9AF9B5}"/>
              </a:ext>
            </a:extLst>
          </p:cNvPr>
          <p:cNvSpPr/>
          <p:nvPr/>
        </p:nvSpPr>
        <p:spPr>
          <a:xfrm>
            <a:off x="4969735" y="4291497"/>
            <a:ext cx="2580589" cy="880322"/>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ysClr val="windowText" lastClr="000000"/>
                </a:solidFill>
              </a:rPr>
              <a:t>Change status to “In Game”, send them their key old key, delete players entry for their current key</a:t>
            </a:r>
            <a:endParaRPr lang="en-CA" sz="1400" b="1" dirty="0">
              <a:solidFill>
                <a:sysClr val="windowText" lastClr="000000"/>
              </a:solidFill>
            </a:endParaRPr>
          </a:p>
        </p:txBody>
      </p:sp>
      <p:sp>
        <p:nvSpPr>
          <p:cNvPr id="50" name="TextBox 49">
            <a:extLst>
              <a:ext uri="{FF2B5EF4-FFF2-40B4-BE49-F238E27FC236}">
                <a16:creationId xmlns:a16="http://schemas.microsoft.com/office/drawing/2014/main" id="{1D22B503-F8C8-4D19-8408-42E11D5CCDFA}"/>
              </a:ext>
            </a:extLst>
          </p:cNvPr>
          <p:cNvSpPr txBox="1"/>
          <p:nvPr/>
        </p:nvSpPr>
        <p:spPr>
          <a:xfrm>
            <a:off x="6133012" y="3536927"/>
            <a:ext cx="3386548" cy="307777"/>
          </a:xfrm>
          <a:prstGeom prst="rect">
            <a:avLst/>
          </a:prstGeom>
          <a:noFill/>
        </p:spPr>
        <p:txBody>
          <a:bodyPr wrap="square">
            <a:spAutoFit/>
          </a:bodyPr>
          <a:lstStyle/>
          <a:p>
            <a:r>
              <a:rPr lang="en-GB" sz="1400" dirty="0"/>
              <a:t>Player </a:t>
            </a:r>
            <a:r>
              <a:rPr lang="en-GB" sz="1400" dirty="0" err="1"/>
              <a:t>rejoins</a:t>
            </a:r>
            <a:endParaRPr lang="en-CA" sz="1400" dirty="0"/>
          </a:p>
        </p:txBody>
      </p:sp>
    </p:spTree>
    <p:extLst>
      <p:ext uri="{BB962C8B-B14F-4D97-AF65-F5344CB8AC3E}">
        <p14:creationId xmlns:p14="http://schemas.microsoft.com/office/powerpoint/2010/main" val="194194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3401-60F5-4574-B8FE-1283303122A2}"/>
              </a:ext>
            </a:extLst>
          </p:cNvPr>
          <p:cNvSpPr>
            <a:spLocks noGrp="1"/>
          </p:cNvSpPr>
          <p:nvPr>
            <p:ph type="title"/>
          </p:nvPr>
        </p:nvSpPr>
        <p:spPr>
          <a:xfrm>
            <a:off x="0" y="2698750"/>
            <a:ext cx="12192000" cy="1325563"/>
          </a:xfrm>
        </p:spPr>
        <p:txBody>
          <a:bodyPr>
            <a:noAutofit/>
          </a:bodyPr>
          <a:lstStyle/>
          <a:p>
            <a:pPr algn="ctr"/>
            <a:r>
              <a:rPr lang="en-CA" sz="13800" b="1" dirty="0">
                <a:solidFill>
                  <a:schemeClr val="bg1"/>
                </a:solidFill>
              </a:rPr>
              <a:t>INSTRUCTIONS</a:t>
            </a:r>
          </a:p>
        </p:txBody>
      </p:sp>
    </p:spTree>
    <p:extLst>
      <p:ext uri="{BB962C8B-B14F-4D97-AF65-F5344CB8AC3E}">
        <p14:creationId xmlns:p14="http://schemas.microsoft.com/office/powerpoint/2010/main" val="417131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2" name="TextBox 1">
            <a:extLst>
              <a:ext uri="{FF2B5EF4-FFF2-40B4-BE49-F238E27FC236}">
                <a16:creationId xmlns:a16="http://schemas.microsoft.com/office/drawing/2014/main" id="{2827E2EE-419C-4CFF-84D4-5E799B67F4A7}"/>
              </a:ext>
            </a:extLst>
          </p:cNvPr>
          <p:cNvSpPr txBox="1"/>
          <p:nvPr/>
        </p:nvSpPr>
        <p:spPr>
          <a:xfrm>
            <a:off x="141725" y="787299"/>
            <a:ext cx="5649475" cy="369332"/>
          </a:xfrm>
          <a:prstGeom prst="rect">
            <a:avLst/>
          </a:prstGeom>
          <a:noFill/>
        </p:spPr>
        <p:txBody>
          <a:bodyPr wrap="square" rtlCol="0">
            <a:spAutoFit/>
          </a:bodyPr>
          <a:lstStyle/>
          <a:p>
            <a:r>
              <a:rPr lang="en-CA" dirty="0"/>
              <a:t>This game is similar to battleship, except…</a:t>
            </a:r>
          </a:p>
        </p:txBody>
      </p:sp>
      <p:sp>
        <p:nvSpPr>
          <p:cNvPr id="3" name="TextBox 2">
            <a:extLst>
              <a:ext uri="{FF2B5EF4-FFF2-40B4-BE49-F238E27FC236}">
                <a16:creationId xmlns:a16="http://schemas.microsoft.com/office/drawing/2014/main" id="{3ACE9148-9F72-45B2-8D0D-2A17CE24BCED}"/>
              </a:ext>
            </a:extLst>
          </p:cNvPr>
          <p:cNvSpPr txBox="1"/>
          <p:nvPr/>
        </p:nvSpPr>
        <p:spPr>
          <a:xfrm>
            <a:off x="650628" y="3995785"/>
            <a:ext cx="3513738" cy="830997"/>
          </a:xfrm>
          <a:prstGeom prst="rect">
            <a:avLst/>
          </a:prstGeom>
          <a:noFill/>
        </p:spPr>
        <p:txBody>
          <a:bodyPr wrap="square" rtlCol="0">
            <a:spAutoFit/>
          </a:bodyPr>
          <a:lstStyle/>
          <a:p>
            <a:pPr marL="0" lvl="1"/>
            <a:r>
              <a:rPr lang="en-CA" sz="1600" dirty="0"/>
              <a:t>There is an </a:t>
            </a:r>
            <a:r>
              <a:rPr lang="en-CA" sz="1600" i="1" dirty="0"/>
              <a:t>anonymous</a:t>
            </a:r>
            <a:r>
              <a:rPr lang="en-CA" sz="1600" dirty="0"/>
              <a:t> chat window for strategizing, forming alliances, and </a:t>
            </a:r>
            <a:r>
              <a:rPr lang="en-CA" sz="1600" b="1" u="sng" dirty="0"/>
              <a:t>treachery</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8" name="TextBox 17">
            <a:extLst>
              <a:ext uri="{FF2B5EF4-FFF2-40B4-BE49-F238E27FC236}">
                <a16:creationId xmlns:a16="http://schemas.microsoft.com/office/drawing/2014/main" id="{E9F301B8-2056-462E-969E-E3F4E2C66B1B}"/>
              </a:ext>
            </a:extLst>
          </p:cNvPr>
          <p:cNvSpPr txBox="1"/>
          <p:nvPr/>
        </p:nvSpPr>
        <p:spPr>
          <a:xfrm>
            <a:off x="1071411" y="1286170"/>
            <a:ext cx="3475816" cy="338554"/>
          </a:xfrm>
          <a:prstGeom prst="rect">
            <a:avLst/>
          </a:prstGeom>
          <a:noFill/>
        </p:spPr>
        <p:txBody>
          <a:bodyPr wrap="square" rtlCol="0">
            <a:spAutoFit/>
          </a:bodyPr>
          <a:lstStyle/>
          <a:p>
            <a:pPr marL="0" lvl="1"/>
            <a:r>
              <a:rPr lang="en-CA" sz="1600" dirty="0"/>
              <a:t>Everyone’s ships are on the same map</a:t>
            </a:r>
          </a:p>
        </p:txBody>
      </p:sp>
      <p:sp>
        <p:nvSpPr>
          <p:cNvPr id="20" name="TextBox 19">
            <a:extLst>
              <a:ext uri="{FF2B5EF4-FFF2-40B4-BE49-F238E27FC236}">
                <a16:creationId xmlns:a16="http://schemas.microsoft.com/office/drawing/2014/main" id="{0D044ADC-0113-42E4-BCE0-868D6E989604}"/>
              </a:ext>
            </a:extLst>
          </p:cNvPr>
          <p:cNvSpPr txBox="1"/>
          <p:nvPr/>
        </p:nvSpPr>
        <p:spPr>
          <a:xfrm>
            <a:off x="6679154" y="1361100"/>
            <a:ext cx="3067300" cy="307777"/>
          </a:xfrm>
          <a:prstGeom prst="rect">
            <a:avLst/>
          </a:prstGeom>
          <a:noFill/>
        </p:spPr>
        <p:txBody>
          <a:bodyPr wrap="square" rtlCol="0">
            <a:spAutoFit/>
          </a:bodyPr>
          <a:lstStyle/>
          <a:p>
            <a:pPr marL="0" lvl="1"/>
            <a:r>
              <a:rPr lang="en-CA" sz="1400" dirty="0"/>
              <a:t>You design your own ships</a:t>
            </a:r>
          </a:p>
        </p:txBody>
      </p:sp>
      <p:grpSp>
        <p:nvGrpSpPr>
          <p:cNvPr id="10" name="Group 9">
            <a:extLst>
              <a:ext uri="{FF2B5EF4-FFF2-40B4-BE49-F238E27FC236}">
                <a16:creationId xmlns:a16="http://schemas.microsoft.com/office/drawing/2014/main" id="{039C7022-C4AB-490E-895F-F7106CDA4B05}"/>
              </a:ext>
            </a:extLst>
          </p:cNvPr>
          <p:cNvGrpSpPr/>
          <p:nvPr/>
        </p:nvGrpSpPr>
        <p:grpSpPr>
          <a:xfrm>
            <a:off x="1330269" y="1756795"/>
            <a:ext cx="2621508" cy="1952477"/>
            <a:chOff x="1330269" y="1756795"/>
            <a:chExt cx="2621508" cy="1952477"/>
          </a:xfrm>
        </p:grpSpPr>
        <p:sp>
          <p:nvSpPr>
            <p:cNvPr id="5" name="Rectangle 4">
              <a:extLst>
                <a:ext uri="{FF2B5EF4-FFF2-40B4-BE49-F238E27FC236}">
                  <a16:creationId xmlns:a16="http://schemas.microsoft.com/office/drawing/2014/main" id="{5D1C5635-2280-4CE4-923F-29A1A30CA2D1}"/>
                </a:ext>
              </a:extLst>
            </p:cNvPr>
            <p:cNvSpPr/>
            <p:nvPr/>
          </p:nvSpPr>
          <p:spPr>
            <a:xfrm>
              <a:off x="1330269" y="1756795"/>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97469A9B-39B7-4C73-93A8-3C0D80D481CC}"/>
                </a:ext>
              </a:extLst>
            </p:cNvPr>
            <p:cNvSpPr/>
            <p:nvPr/>
          </p:nvSpPr>
          <p:spPr>
            <a:xfrm>
              <a:off x="1532709" y="1756795"/>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598645" y="2059577"/>
              <a:ext cx="300446" cy="220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03EDFDCB-99E3-4062-A13A-89C586A0B73B}"/>
                </a:ext>
              </a:extLst>
            </p:cNvPr>
            <p:cNvSpPr/>
            <p:nvPr/>
          </p:nvSpPr>
          <p:spPr>
            <a:xfrm flipH="1">
              <a:off x="2883159" y="2525765"/>
              <a:ext cx="300446" cy="1102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52DF025-EC5A-4908-B83A-AFAB13BFF3C9}"/>
                </a:ext>
              </a:extLst>
            </p:cNvPr>
            <p:cNvSpPr/>
            <p:nvPr/>
          </p:nvSpPr>
          <p:spPr>
            <a:xfrm flipH="1">
              <a:off x="3107405" y="2580874"/>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31A57789-B66D-4688-92AA-5C20B66676D5}"/>
                </a:ext>
              </a:extLst>
            </p:cNvPr>
            <p:cNvSpPr/>
            <p:nvPr/>
          </p:nvSpPr>
          <p:spPr>
            <a:xfrm flipH="1">
              <a:off x="2849234" y="2217480"/>
              <a:ext cx="152400" cy="4477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grpSp>
      <p:graphicFrame>
        <p:nvGraphicFramePr>
          <p:cNvPr id="23" name="Table 24">
            <a:extLst>
              <a:ext uri="{FF2B5EF4-FFF2-40B4-BE49-F238E27FC236}">
                <a16:creationId xmlns:a16="http://schemas.microsoft.com/office/drawing/2014/main" id="{9D75A970-6782-4723-9885-8162CD230882}"/>
              </a:ext>
            </a:extLst>
          </p:cNvPr>
          <p:cNvGraphicFramePr>
            <a:graphicFrameLocks noGrp="1"/>
          </p:cNvGraphicFramePr>
          <p:nvPr>
            <p:extLst>
              <p:ext uri="{D42A27DB-BD31-4B8C-83A1-F6EECF244321}">
                <p14:modId xmlns:p14="http://schemas.microsoft.com/office/powerpoint/2010/main" val="1975856677"/>
              </p:ext>
            </p:extLst>
          </p:nvPr>
        </p:nvGraphicFramePr>
        <p:xfrm>
          <a:off x="6556065" y="2059577"/>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pic>
        <p:nvPicPr>
          <p:cNvPr id="1026" name="Picture 2" descr="Anonymous Spy Icon. Black icon of anonymous spy agent , #spon, #Icon,  #Black, #Anonymous, #Spy, #spy #ad | Icon, Stock illustration, Anonymous">
            <a:extLst>
              <a:ext uri="{FF2B5EF4-FFF2-40B4-BE49-F238E27FC236}">
                <a16:creationId xmlns:a16="http://schemas.microsoft.com/office/drawing/2014/main" id="{B079410B-86BB-44B3-B54D-5FABB6BF88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93" t="23705" r="30148" b="28544"/>
          <a:stretch/>
        </p:blipFill>
        <p:spPr bwMode="auto">
          <a:xfrm>
            <a:off x="1896135" y="4762825"/>
            <a:ext cx="1599723" cy="1955694"/>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BCE49AC-149B-4F00-9293-A4640C574658}"/>
              </a:ext>
            </a:extLst>
          </p:cNvPr>
          <p:cNvGrpSpPr/>
          <p:nvPr/>
        </p:nvGrpSpPr>
        <p:grpSpPr>
          <a:xfrm>
            <a:off x="5085812" y="4796434"/>
            <a:ext cx="2277503" cy="1307022"/>
            <a:chOff x="7327224" y="4772707"/>
            <a:chExt cx="2277503" cy="1307022"/>
          </a:xfrm>
        </p:grpSpPr>
        <p:pic>
          <p:nvPicPr>
            <p:cNvPr id="25" name="Picture 2" descr="Monitoring, warfare, awacs, radar, aircraft, radio intelligence, airplane  icon">
              <a:extLst>
                <a:ext uri="{FF2B5EF4-FFF2-40B4-BE49-F238E27FC236}">
                  <a16:creationId xmlns:a16="http://schemas.microsoft.com/office/drawing/2014/main" id="{D9218FF2-D875-48CB-8DCC-6A26625D3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224" y="4884213"/>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llustration Isolated Grey Missile Icon Stock Vector (Royalty Free)  266595614">
              <a:extLst>
                <a:ext uri="{FF2B5EF4-FFF2-40B4-BE49-F238E27FC236}">
                  <a16:creationId xmlns:a16="http://schemas.microsoft.com/office/drawing/2014/main" id="{FFBA4DEC-F89E-4F73-BB53-8AFFF28B30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097" t="16636" r="23861" b="28318"/>
            <a:stretch/>
          </p:blipFill>
          <p:spPr bwMode="auto">
            <a:xfrm>
              <a:off x="9090309" y="5050467"/>
              <a:ext cx="514418" cy="52038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2" descr="Move icon on white background flat style move Vector Image">
              <a:extLst>
                <a:ext uri="{FF2B5EF4-FFF2-40B4-BE49-F238E27FC236}">
                  <a16:creationId xmlns:a16="http://schemas.microsoft.com/office/drawing/2014/main" id="{D64331E7-D504-4CA2-83D4-1CB4A1BF3E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8930"/>
            <a:stretch/>
          </p:blipFill>
          <p:spPr bwMode="auto">
            <a:xfrm>
              <a:off x="8558608" y="5518234"/>
              <a:ext cx="571569" cy="5614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6" descr="Download free Curved arrow icon">
              <a:extLst>
                <a:ext uri="{FF2B5EF4-FFF2-40B4-BE49-F238E27FC236}">
                  <a16:creationId xmlns:a16="http://schemas.microsoft.com/office/drawing/2014/main" id="{2A954A69-5314-4FE4-AA14-450D291310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2418" y="5559343"/>
              <a:ext cx="520386" cy="52038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agile, moving, cushion, wrap, bubble icon - Download">
              <a:extLst>
                <a:ext uri="{FF2B5EF4-FFF2-40B4-BE49-F238E27FC236}">
                  <a16:creationId xmlns:a16="http://schemas.microsoft.com/office/drawing/2014/main" id="{04EE19CD-95CC-4C73-97EF-3D6BBDA1B6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02987" y="4772707"/>
              <a:ext cx="641518" cy="641518"/>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TextBox 42">
            <a:extLst>
              <a:ext uri="{FF2B5EF4-FFF2-40B4-BE49-F238E27FC236}">
                <a16:creationId xmlns:a16="http://schemas.microsoft.com/office/drawing/2014/main" id="{9EC81331-5BDB-4F0B-95FD-D3D244C80686}"/>
              </a:ext>
            </a:extLst>
          </p:cNvPr>
          <p:cNvSpPr txBox="1"/>
          <p:nvPr/>
        </p:nvSpPr>
        <p:spPr>
          <a:xfrm>
            <a:off x="5085812" y="4283554"/>
            <a:ext cx="2312333" cy="338554"/>
          </a:xfrm>
          <a:prstGeom prst="rect">
            <a:avLst/>
          </a:prstGeom>
          <a:noFill/>
        </p:spPr>
        <p:txBody>
          <a:bodyPr wrap="square" rtlCol="0">
            <a:spAutoFit/>
          </a:bodyPr>
          <a:lstStyle/>
          <a:p>
            <a:pPr marL="0" lvl="1"/>
            <a:r>
              <a:rPr lang="en-CA" sz="1600" dirty="0"/>
              <a:t>There are power-ups</a:t>
            </a:r>
            <a:endParaRPr lang="en-CA" sz="1600" b="1" u="sng" dirty="0"/>
          </a:p>
        </p:txBody>
      </p:sp>
      <p:graphicFrame>
        <p:nvGraphicFramePr>
          <p:cNvPr id="26" name="Table 24">
            <a:extLst>
              <a:ext uri="{FF2B5EF4-FFF2-40B4-BE49-F238E27FC236}">
                <a16:creationId xmlns:a16="http://schemas.microsoft.com/office/drawing/2014/main" id="{E56029A5-DA38-41C9-AE22-6D16683643D6}"/>
              </a:ext>
            </a:extLst>
          </p:cNvPr>
          <p:cNvGraphicFramePr>
            <a:graphicFrameLocks noGrp="1"/>
          </p:cNvGraphicFramePr>
          <p:nvPr>
            <p:extLst>
              <p:ext uri="{D42A27DB-BD31-4B8C-83A1-F6EECF244321}">
                <p14:modId xmlns:p14="http://schemas.microsoft.com/office/powerpoint/2010/main" val="2928666136"/>
              </p:ext>
            </p:extLst>
          </p:nvPr>
        </p:nvGraphicFramePr>
        <p:xfrm>
          <a:off x="8904374" y="2072640"/>
          <a:ext cx="1684160" cy="1629372"/>
        </p:xfrm>
        <a:graphic>
          <a:graphicData uri="http://schemas.openxmlformats.org/drawingml/2006/table">
            <a:tbl>
              <a:tblPr firstRow="1" bandRow="1">
                <a:tableStyleId>{2D5ABB26-0587-4C30-8999-92F81FD0307C}</a:tableStyleId>
              </a:tblPr>
              <a:tblGrid>
                <a:gridCol w="421040">
                  <a:extLst>
                    <a:ext uri="{9D8B030D-6E8A-4147-A177-3AD203B41FA5}">
                      <a16:colId xmlns:a16="http://schemas.microsoft.com/office/drawing/2014/main" val="2229529082"/>
                    </a:ext>
                  </a:extLst>
                </a:gridCol>
                <a:gridCol w="421040">
                  <a:extLst>
                    <a:ext uri="{9D8B030D-6E8A-4147-A177-3AD203B41FA5}">
                      <a16:colId xmlns:a16="http://schemas.microsoft.com/office/drawing/2014/main" val="447663825"/>
                    </a:ext>
                  </a:extLst>
                </a:gridCol>
                <a:gridCol w="421040">
                  <a:extLst>
                    <a:ext uri="{9D8B030D-6E8A-4147-A177-3AD203B41FA5}">
                      <a16:colId xmlns:a16="http://schemas.microsoft.com/office/drawing/2014/main" val="2907697322"/>
                    </a:ext>
                  </a:extLst>
                </a:gridCol>
                <a:gridCol w="421040">
                  <a:extLst>
                    <a:ext uri="{9D8B030D-6E8A-4147-A177-3AD203B41FA5}">
                      <a16:colId xmlns:a16="http://schemas.microsoft.com/office/drawing/2014/main" val="3834417286"/>
                    </a:ext>
                  </a:extLst>
                </a:gridCol>
              </a:tblGrid>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407343">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407343">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bl>
          </a:graphicData>
        </a:graphic>
      </p:graphicFrame>
      <p:sp>
        <p:nvSpPr>
          <p:cNvPr id="28" name="TextBox 27">
            <a:extLst>
              <a:ext uri="{FF2B5EF4-FFF2-40B4-BE49-F238E27FC236}">
                <a16:creationId xmlns:a16="http://schemas.microsoft.com/office/drawing/2014/main" id="{9126A1D6-708D-44E8-BB81-1E1B0C321737}"/>
              </a:ext>
            </a:extLst>
          </p:cNvPr>
          <p:cNvSpPr txBox="1"/>
          <p:nvPr/>
        </p:nvSpPr>
        <p:spPr>
          <a:xfrm>
            <a:off x="9263329" y="4295014"/>
            <a:ext cx="2312333" cy="338554"/>
          </a:xfrm>
          <a:prstGeom prst="rect">
            <a:avLst/>
          </a:prstGeom>
          <a:noFill/>
        </p:spPr>
        <p:txBody>
          <a:bodyPr wrap="square" rtlCol="0">
            <a:spAutoFit/>
          </a:bodyPr>
          <a:lstStyle/>
          <a:p>
            <a:pPr marL="0" lvl="1"/>
            <a:r>
              <a:rPr lang="en-CA" sz="1600" dirty="0"/>
              <a:t>There are lifeboats</a:t>
            </a:r>
            <a:endParaRPr lang="en-CA" sz="1600" b="1" u="sng" dirty="0"/>
          </a:p>
        </p:txBody>
      </p:sp>
      <p:pic>
        <p:nvPicPr>
          <p:cNvPr id="14" name="Picture 2" descr="So You Want to Own a Boat? | Seattle Magazine">
            <a:extLst>
              <a:ext uri="{FF2B5EF4-FFF2-40B4-BE49-F238E27FC236}">
                <a16:creationId xmlns:a16="http://schemas.microsoft.com/office/drawing/2014/main" id="{2276BD80-DAAD-4EC4-A42B-5B7186DAF0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96144" y="4907940"/>
            <a:ext cx="2726279" cy="156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4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3">
                                            <p:txEl>
                                              <p:pRg st="0" end="0"/>
                                            </p:txEl>
                                          </p:spTgt>
                                        </p:tgtEl>
                                        <p:attrNameLst>
                                          <p:attrName>style.visibility</p:attrName>
                                        </p:attrNameLst>
                                      </p:cBhvr>
                                      <p:to>
                                        <p:strVal val="visible"/>
                                      </p:to>
                                    </p:set>
                                    <p:animEffect transition="in" filter="fade">
                                      <p:cBhvr>
                                        <p:cTn id="31" dur="500"/>
                                        <p:tgtEl>
                                          <p:spTgt spid="43">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xEl>
                                              <p:pRg st="0" end="0"/>
                                            </p:txEl>
                                          </p:spTgt>
                                        </p:tgtEl>
                                        <p:attrNameLst>
                                          <p:attrName>style.visibility</p:attrName>
                                        </p:attrNameLst>
                                      </p:cBhvr>
                                      <p:to>
                                        <p:strVal val="visible"/>
                                      </p:to>
                                    </p:set>
                                    <p:animEffect transition="in" filter="fade">
                                      <p:cBhvr>
                                        <p:cTn id="42"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uiExpand="1" build="p"/>
      <p:bldP spid="20" grpId="0" uiExpand="1" build="p"/>
      <p:bldP spid="43" grpId="0" uiExpand="1" build="p"/>
      <p:bldP spid="2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5" name="Rectangle 4">
            <a:extLst>
              <a:ext uri="{FF2B5EF4-FFF2-40B4-BE49-F238E27FC236}">
                <a16:creationId xmlns:a16="http://schemas.microsoft.com/office/drawing/2014/main" id="{5D1C5635-2280-4CE4-923F-29A1A30CA2D1}"/>
              </a:ext>
            </a:extLst>
          </p:cNvPr>
          <p:cNvSpPr/>
          <p:nvPr/>
        </p:nvSpPr>
        <p:spPr>
          <a:xfrm>
            <a:off x="757718" y="3765017"/>
            <a:ext cx="2621508" cy="1952477"/>
          </a:xfrm>
          <a:prstGeom prst="rect">
            <a:avLst/>
          </a:prstGeom>
          <a:pattFill prst="lgGrid">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40D18F68-EF99-4DD8-B7D0-DFB18FFFEAF0}"/>
              </a:ext>
            </a:extLst>
          </p:cNvPr>
          <p:cNvSpPr txBox="1"/>
          <p:nvPr/>
        </p:nvSpPr>
        <p:spPr>
          <a:xfrm>
            <a:off x="477240" y="626024"/>
            <a:ext cx="2189353" cy="584775"/>
          </a:xfrm>
          <a:prstGeom prst="rect">
            <a:avLst/>
          </a:prstGeom>
          <a:noFill/>
        </p:spPr>
        <p:txBody>
          <a:bodyPr wrap="square" rtlCol="0">
            <a:spAutoFit/>
          </a:bodyPr>
          <a:lstStyle/>
          <a:p>
            <a:r>
              <a:rPr lang="en-CA" sz="3200" u="sng" dirty="0"/>
              <a:t>Gameplay:</a:t>
            </a:r>
          </a:p>
        </p:txBody>
      </p:sp>
      <p:graphicFrame>
        <p:nvGraphicFramePr>
          <p:cNvPr id="14" name="Table 24">
            <a:extLst>
              <a:ext uri="{FF2B5EF4-FFF2-40B4-BE49-F238E27FC236}">
                <a16:creationId xmlns:a16="http://schemas.microsoft.com/office/drawing/2014/main" id="{8B02B45B-6689-4E43-BB14-90425E0E2411}"/>
              </a:ext>
            </a:extLst>
          </p:cNvPr>
          <p:cNvGraphicFramePr>
            <a:graphicFrameLocks noGrp="1"/>
          </p:cNvGraphicFramePr>
          <p:nvPr>
            <p:extLst>
              <p:ext uri="{D42A27DB-BD31-4B8C-83A1-F6EECF244321}">
                <p14:modId xmlns:p14="http://schemas.microsoft.com/office/powerpoint/2010/main" val="3046830650"/>
              </p:ext>
            </p:extLst>
          </p:nvPr>
        </p:nvGraphicFramePr>
        <p:xfrm>
          <a:off x="1267417"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pSp>
        <p:nvGrpSpPr>
          <p:cNvPr id="8" name="Group 7">
            <a:extLst>
              <a:ext uri="{FF2B5EF4-FFF2-40B4-BE49-F238E27FC236}">
                <a16:creationId xmlns:a16="http://schemas.microsoft.com/office/drawing/2014/main" id="{6DEE95EB-835A-4E92-B91E-A3B845D9C3AC}"/>
              </a:ext>
            </a:extLst>
          </p:cNvPr>
          <p:cNvGrpSpPr/>
          <p:nvPr/>
        </p:nvGrpSpPr>
        <p:grpSpPr>
          <a:xfrm>
            <a:off x="1591753" y="4016381"/>
            <a:ext cx="1611459" cy="1322133"/>
            <a:chOff x="1591753" y="4016381"/>
            <a:chExt cx="1611459" cy="1322133"/>
          </a:xfrm>
        </p:grpSpPr>
        <p:sp>
          <p:nvSpPr>
            <p:cNvPr id="7" name="Rectangle 6">
              <a:extLst>
                <a:ext uri="{FF2B5EF4-FFF2-40B4-BE49-F238E27FC236}">
                  <a16:creationId xmlns:a16="http://schemas.microsoft.com/office/drawing/2014/main" id="{97469A9B-39B7-4C73-93A8-3C0D80D481CC}"/>
                </a:ext>
              </a:extLst>
            </p:cNvPr>
            <p:cNvSpPr/>
            <p:nvPr/>
          </p:nvSpPr>
          <p:spPr>
            <a:xfrm>
              <a:off x="1591753" y="442843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CD97237-5459-4F96-A7F0-B5B32398D13E}"/>
                </a:ext>
              </a:extLst>
            </p:cNvPr>
            <p:cNvSpPr/>
            <p:nvPr/>
          </p:nvSpPr>
          <p:spPr>
            <a:xfrm flipH="1">
              <a:off x="1684557" y="4796734"/>
              <a:ext cx="300446" cy="15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C25BCCAA-B155-4A75-9C59-36E13D5C3A4C}"/>
                </a:ext>
              </a:extLst>
            </p:cNvPr>
            <p:cNvSpPr/>
            <p:nvPr/>
          </p:nvSpPr>
          <p:spPr>
            <a:xfrm>
              <a:off x="1944017" y="4815294"/>
              <a:ext cx="18690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732652A-AEA1-4087-A74D-B8DB288EA31A}"/>
                </a:ext>
              </a:extLst>
            </p:cNvPr>
            <p:cNvSpPr/>
            <p:nvPr/>
          </p:nvSpPr>
          <p:spPr>
            <a:xfrm>
              <a:off x="2538999" y="4016381"/>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B9B471A2-86A7-4511-B711-0869691B9CF4}"/>
                </a:ext>
              </a:extLst>
            </p:cNvPr>
            <p:cNvSpPr/>
            <p:nvPr/>
          </p:nvSpPr>
          <p:spPr>
            <a:xfrm>
              <a:off x="2538999" y="4535124"/>
              <a:ext cx="664213" cy="110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691BEC0D-C75D-464D-B954-E66CDBCF4D08}"/>
                </a:ext>
              </a:extLst>
            </p:cNvPr>
            <p:cNvSpPr/>
            <p:nvPr/>
          </p:nvSpPr>
          <p:spPr>
            <a:xfrm>
              <a:off x="3090001" y="4106693"/>
              <a:ext cx="113211"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1" name="TextBox 20">
            <a:extLst>
              <a:ext uri="{FF2B5EF4-FFF2-40B4-BE49-F238E27FC236}">
                <a16:creationId xmlns:a16="http://schemas.microsoft.com/office/drawing/2014/main" id="{B69E95D6-3CF3-4C1A-AF65-AA8AD7480673}"/>
              </a:ext>
            </a:extLst>
          </p:cNvPr>
          <p:cNvSpPr txBox="1"/>
          <p:nvPr/>
        </p:nvSpPr>
        <p:spPr>
          <a:xfrm>
            <a:off x="3806641" y="3667507"/>
            <a:ext cx="7140033" cy="2585323"/>
          </a:xfrm>
          <a:prstGeom prst="rect">
            <a:avLst/>
          </a:prstGeom>
          <a:noFill/>
        </p:spPr>
        <p:txBody>
          <a:bodyPr wrap="square" rtlCol="0">
            <a:spAutoFit/>
          </a:bodyPr>
          <a:lstStyle/>
          <a:p>
            <a:pPr marL="742950" lvl="1"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Your ships will be randomly placed on the map </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When the game begins you will see your ships but the rest of the map is hidden under fog</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Each </a:t>
            </a:r>
            <a:r>
              <a:rPr lang="en-CA" b="1" dirty="0"/>
              <a:t>turn</a:t>
            </a:r>
            <a:r>
              <a:rPr lang="en-CA" dirty="0"/>
              <a:t> you can either fire a shot </a:t>
            </a:r>
            <a:r>
              <a:rPr lang="en-CA" u="sng" dirty="0"/>
              <a:t>or</a:t>
            </a:r>
            <a:r>
              <a:rPr lang="en-CA" dirty="0"/>
              <a:t> use a power-up</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A </a:t>
            </a:r>
            <a:r>
              <a:rPr lang="en-CA" b="1" dirty="0"/>
              <a:t>round</a:t>
            </a:r>
            <a:r>
              <a:rPr lang="en-CA" dirty="0"/>
              <a:t> ends when each player has taken their </a:t>
            </a:r>
            <a:r>
              <a:rPr lang="en-CA" b="1" dirty="0"/>
              <a:t>turn</a:t>
            </a:r>
          </a:p>
        </p:txBody>
      </p:sp>
      <p:grpSp>
        <p:nvGrpSpPr>
          <p:cNvPr id="18" name="Group 17">
            <a:extLst>
              <a:ext uri="{FF2B5EF4-FFF2-40B4-BE49-F238E27FC236}">
                <a16:creationId xmlns:a16="http://schemas.microsoft.com/office/drawing/2014/main" id="{FA18DA96-4445-4235-A6ED-C8A049028A6A}"/>
              </a:ext>
            </a:extLst>
          </p:cNvPr>
          <p:cNvGrpSpPr/>
          <p:nvPr/>
        </p:nvGrpSpPr>
        <p:grpSpPr>
          <a:xfrm>
            <a:off x="884768" y="3832913"/>
            <a:ext cx="2370871" cy="1755449"/>
            <a:chOff x="884768" y="3832913"/>
            <a:chExt cx="2370871" cy="1755449"/>
          </a:xfrm>
        </p:grpSpPr>
        <p:pic>
          <p:nvPicPr>
            <p:cNvPr id="2" name="Picture 2" descr="Fog, weather, foggy, mist, forecast icon">
              <a:extLst>
                <a:ext uri="{FF2B5EF4-FFF2-40B4-BE49-F238E27FC236}">
                  <a16:creationId xmlns:a16="http://schemas.microsoft.com/office/drawing/2014/main" id="{52465235-F4C3-4116-9CB9-437BC3A2C6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352173" y="383291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og, weather, foggy, mist, forecast icon">
              <a:extLst>
                <a:ext uri="{FF2B5EF4-FFF2-40B4-BE49-F238E27FC236}">
                  <a16:creationId xmlns:a16="http://schemas.microsoft.com/office/drawing/2014/main" id="{BB2F8681-6165-4503-8D1B-87A3E57F31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84768" y="383666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og, weather, foggy, mist, forecast icon">
              <a:extLst>
                <a:ext uri="{FF2B5EF4-FFF2-40B4-BE49-F238E27FC236}">
                  <a16:creationId xmlns:a16="http://schemas.microsoft.com/office/drawing/2014/main" id="{A26A2262-786E-42AB-A7F3-7F978058E7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707999" y="490594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Fog, weather, foggy, mist, forecast icon">
              <a:extLst>
                <a:ext uri="{FF2B5EF4-FFF2-40B4-BE49-F238E27FC236}">
                  <a16:creationId xmlns:a16="http://schemas.microsoft.com/office/drawing/2014/main" id="{546AE322-E787-44BF-B024-D0BE406D9D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390385" y="529483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6D3C6A39-B393-4621-AB40-47E9691B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929412" y="403034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8E8F1452-9ADB-44A2-9CD2-6E00680FD1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082000" y="4444096"/>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76DC8025-95EF-4026-A020-A88BD4C19D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896583" y="5338514"/>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8D0BE01C-AAE2-4307-9C52-7FFE3904F9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1549244" y="534565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og, weather, foggy, mist, forecast icon">
              <a:extLst>
                <a:ext uri="{FF2B5EF4-FFF2-40B4-BE49-F238E27FC236}">
                  <a16:creationId xmlns:a16="http://schemas.microsoft.com/office/drawing/2014/main" id="{3D987CE6-C0EB-4452-9EA7-A20AC7B6E3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91" t="26750" r="2815" b="31720"/>
            <a:stretch/>
          </p:blipFill>
          <p:spPr bwMode="auto">
            <a:xfrm>
              <a:off x="2884805" y="5305430"/>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D576D69D-D8E1-4156-A874-8F061C42EED9}"/>
              </a:ext>
            </a:extLst>
          </p:cNvPr>
          <p:cNvSpPr txBox="1"/>
          <p:nvPr/>
        </p:nvSpPr>
        <p:spPr>
          <a:xfrm>
            <a:off x="884768" y="1305681"/>
            <a:ext cx="7770337" cy="646331"/>
          </a:xfrm>
          <a:prstGeom prst="rect">
            <a:avLst/>
          </a:prstGeom>
          <a:noFill/>
        </p:spPr>
        <p:txBody>
          <a:bodyPr wrap="square">
            <a:spAutoFit/>
          </a:bodyPr>
          <a:lstStyle/>
          <a:p>
            <a:pPr marL="285750" indent="-285750">
              <a:buFont typeface="Arial" panose="020B0604020202020204" pitchFamily="34" charset="0"/>
              <a:buChar char="•"/>
            </a:pPr>
            <a:r>
              <a:rPr lang="en-CA" dirty="0"/>
              <a:t>Each player designs two ships</a:t>
            </a:r>
          </a:p>
          <a:p>
            <a:pPr marL="285750" indent="-285750">
              <a:buFont typeface="Arial" panose="020B0604020202020204" pitchFamily="34" charset="0"/>
              <a:buChar char="•"/>
            </a:pPr>
            <a:r>
              <a:rPr lang="en-CA" dirty="0"/>
              <a:t>Ships consist of 9 squares connected by common edges (corners don’t count)</a:t>
            </a:r>
          </a:p>
        </p:txBody>
      </p:sp>
      <p:graphicFrame>
        <p:nvGraphicFramePr>
          <p:cNvPr id="34" name="Table 24">
            <a:extLst>
              <a:ext uri="{FF2B5EF4-FFF2-40B4-BE49-F238E27FC236}">
                <a16:creationId xmlns:a16="http://schemas.microsoft.com/office/drawing/2014/main" id="{11BB807B-D73F-431A-BBA8-16EC18D52953}"/>
              </a:ext>
            </a:extLst>
          </p:cNvPr>
          <p:cNvGraphicFramePr>
            <a:graphicFrameLocks noGrp="1"/>
          </p:cNvGraphicFramePr>
          <p:nvPr>
            <p:extLst>
              <p:ext uri="{D42A27DB-BD31-4B8C-83A1-F6EECF244321}">
                <p14:modId xmlns:p14="http://schemas.microsoft.com/office/powerpoint/2010/main" val="3211629393"/>
              </p:ext>
            </p:extLst>
          </p:nvPr>
        </p:nvGraphicFramePr>
        <p:xfrm>
          <a:off x="2869170"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988845"/>
                  </a:ext>
                </a:extLst>
              </a:tr>
            </a:tbl>
          </a:graphicData>
        </a:graphic>
      </p:graphicFrame>
      <p:graphicFrame>
        <p:nvGraphicFramePr>
          <p:cNvPr id="35" name="Table 24">
            <a:extLst>
              <a:ext uri="{FF2B5EF4-FFF2-40B4-BE49-F238E27FC236}">
                <a16:creationId xmlns:a16="http://schemas.microsoft.com/office/drawing/2014/main" id="{395F11E7-43C2-494B-B402-5286CA8F1B21}"/>
              </a:ext>
            </a:extLst>
          </p:cNvPr>
          <p:cNvGraphicFramePr>
            <a:graphicFrameLocks noGrp="1"/>
          </p:cNvGraphicFramePr>
          <p:nvPr>
            <p:extLst>
              <p:ext uri="{D42A27DB-BD31-4B8C-83A1-F6EECF244321}">
                <p14:modId xmlns:p14="http://schemas.microsoft.com/office/powerpoint/2010/main" val="3126320635"/>
              </p:ext>
            </p:extLst>
          </p:nvPr>
        </p:nvGraphicFramePr>
        <p:xfrm>
          <a:off x="5276542" y="2013459"/>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graphicFrame>
        <p:nvGraphicFramePr>
          <p:cNvPr id="36" name="Table 24">
            <a:extLst>
              <a:ext uri="{FF2B5EF4-FFF2-40B4-BE49-F238E27FC236}">
                <a16:creationId xmlns:a16="http://schemas.microsoft.com/office/drawing/2014/main" id="{A8CD56F9-8661-4F8C-B945-380FB9C7C8B7}"/>
              </a:ext>
            </a:extLst>
          </p:cNvPr>
          <p:cNvGraphicFramePr>
            <a:graphicFrameLocks noGrp="1"/>
          </p:cNvGraphicFramePr>
          <p:nvPr>
            <p:extLst>
              <p:ext uri="{D42A27DB-BD31-4B8C-83A1-F6EECF244321}">
                <p14:modId xmlns:p14="http://schemas.microsoft.com/office/powerpoint/2010/main" val="1060959894"/>
              </p:ext>
            </p:extLst>
          </p:nvPr>
        </p:nvGraphicFramePr>
        <p:xfrm>
          <a:off x="6878295" y="2019908"/>
          <a:ext cx="1158356" cy="1145592"/>
        </p:xfrm>
        <a:graphic>
          <a:graphicData uri="http://schemas.openxmlformats.org/drawingml/2006/table">
            <a:tbl>
              <a:tblPr firstRow="1" bandRow="1">
                <a:tableStyleId>{2D5ABB26-0587-4C30-8999-92F81FD0307C}</a:tableStyleId>
              </a:tblPr>
              <a:tblGrid>
                <a:gridCol w="289589">
                  <a:extLst>
                    <a:ext uri="{9D8B030D-6E8A-4147-A177-3AD203B41FA5}">
                      <a16:colId xmlns:a16="http://schemas.microsoft.com/office/drawing/2014/main" val="2229529082"/>
                    </a:ext>
                  </a:extLst>
                </a:gridCol>
                <a:gridCol w="289589">
                  <a:extLst>
                    <a:ext uri="{9D8B030D-6E8A-4147-A177-3AD203B41FA5}">
                      <a16:colId xmlns:a16="http://schemas.microsoft.com/office/drawing/2014/main" val="447663825"/>
                    </a:ext>
                  </a:extLst>
                </a:gridCol>
                <a:gridCol w="289589">
                  <a:extLst>
                    <a:ext uri="{9D8B030D-6E8A-4147-A177-3AD203B41FA5}">
                      <a16:colId xmlns:a16="http://schemas.microsoft.com/office/drawing/2014/main" val="2907697322"/>
                    </a:ext>
                  </a:extLst>
                </a:gridCol>
                <a:gridCol w="289589">
                  <a:extLst>
                    <a:ext uri="{9D8B030D-6E8A-4147-A177-3AD203B41FA5}">
                      <a16:colId xmlns:a16="http://schemas.microsoft.com/office/drawing/2014/main" val="3834417286"/>
                    </a:ext>
                  </a:extLst>
                </a:gridCol>
              </a:tblGrid>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583955491"/>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1452095672"/>
                  </a:ext>
                </a:extLst>
              </a:tr>
              <a:tr h="286398">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endParaRPr lang="en-CA"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263988845"/>
                  </a:ext>
                </a:extLst>
              </a:tr>
            </a:tbl>
          </a:graphicData>
        </a:graphic>
      </p:graphicFrame>
      <p:sp>
        <p:nvSpPr>
          <p:cNvPr id="23" name="TextBox 22">
            <a:extLst>
              <a:ext uri="{FF2B5EF4-FFF2-40B4-BE49-F238E27FC236}">
                <a16:creationId xmlns:a16="http://schemas.microsoft.com/office/drawing/2014/main" id="{F209B0A1-580E-4E91-B018-2234C64FC70B}"/>
              </a:ext>
            </a:extLst>
          </p:cNvPr>
          <p:cNvSpPr txBox="1"/>
          <p:nvPr/>
        </p:nvSpPr>
        <p:spPr>
          <a:xfrm>
            <a:off x="1683457"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7" name="TextBox 36">
            <a:extLst>
              <a:ext uri="{FF2B5EF4-FFF2-40B4-BE49-F238E27FC236}">
                <a16:creationId xmlns:a16="http://schemas.microsoft.com/office/drawing/2014/main" id="{3CCCE4D7-505B-4A66-815E-3A67825CC3AC}"/>
              </a:ext>
            </a:extLst>
          </p:cNvPr>
          <p:cNvSpPr txBox="1"/>
          <p:nvPr/>
        </p:nvSpPr>
        <p:spPr>
          <a:xfrm>
            <a:off x="3255639" y="3184060"/>
            <a:ext cx="431372" cy="369332"/>
          </a:xfrm>
          <a:prstGeom prst="rect">
            <a:avLst/>
          </a:prstGeom>
          <a:noFill/>
        </p:spPr>
        <p:txBody>
          <a:bodyPr wrap="square" rtlCol="0">
            <a:spAutoFit/>
          </a:bodyPr>
          <a:lstStyle/>
          <a:p>
            <a:r>
              <a:rPr lang="en-CA" dirty="0">
                <a:latin typeface="Wingdings" panose="05000000000000000000" pitchFamily="2" charset="2"/>
              </a:rPr>
              <a:t>ü</a:t>
            </a:r>
          </a:p>
        </p:txBody>
      </p:sp>
      <p:sp>
        <p:nvSpPr>
          <p:cNvPr id="38" name="TextBox 37">
            <a:extLst>
              <a:ext uri="{FF2B5EF4-FFF2-40B4-BE49-F238E27FC236}">
                <a16:creationId xmlns:a16="http://schemas.microsoft.com/office/drawing/2014/main" id="{809EACE6-1CBD-4C9D-B3DD-5D713BB4142F}"/>
              </a:ext>
            </a:extLst>
          </p:cNvPr>
          <p:cNvSpPr txBox="1"/>
          <p:nvPr/>
        </p:nvSpPr>
        <p:spPr>
          <a:xfrm>
            <a:off x="5709774"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
        <p:nvSpPr>
          <p:cNvPr id="39" name="TextBox 38">
            <a:extLst>
              <a:ext uri="{FF2B5EF4-FFF2-40B4-BE49-F238E27FC236}">
                <a16:creationId xmlns:a16="http://schemas.microsoft.com/office/drawing/2014/main" id="{0CFD190F-D4C4-4107-A8A8-51ED3F917333}"/>
              </a:ext>
            </a:extLst>
          </p:cNvPr>
          <p:cNvSpPr txBox="1"/>
          <p:nvPr/>
        </p:nvSpPr>
        <p:spPr>
          <a:xfrm>
            <a:off x="7302929" y="3221672"/>
            <a:ext cx="431372" cy="369332"/>
          </a:xfrm>
          <a:prstGeom prst="rect">
            <a:avLst/>
          </a:prstGeom>
          <a:noFill/>
        </p:spPr>
        <p:txBody>
          <a:bodyPr wrap="square" rtlCol="0">
            <a:spAutoFit/>
          </a:bodyPr>
          <a:lstStyle/>
          <a:p>
            <a:r>
              <a:rPr lang="en-CA" dirty="0">
                <a:latin typeface="Wingdings" panose="05000000000000000000" pitchFamily="2" charset="2"/>
              </a:rPr>
              <a:t>x</a:t>
            </a:r>
          </a:p>
        </p:txBody>
      </p:sp>
    </p:spTree>
    <p:extLst>
      <p:ext uri="{BB962C8B-B14F-4D97-AF65-F5344CB8AC3E}">
        <p14:creationId xmlns:p14="http://schemas.microsoft.com/office/powerpoint/2010/main" val="16391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3" end="3"/>
                                            </p:txEl>
                                          </p:spTgt>
                                        </p:tgtEl>
                                        <p:attrNameLst>
                                          <p:attrName>style.visibility</p:attrName>
                                        </p:attrNameLst>
                                      </p:cBhvr>
                                      <p:to>
                                        <p:strVal val="visible"/>
                                      </p:to>
                                    </p:set>
                                    <p:animEffect transition="in" filter="fade">
                                      <p:cBhvr>
                                        <p:cTn id="17" dur="500"/>
                                        <p:tgtEl>
                                          <p:spTgt spid="2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xEl>
                                              <p:pRg st="7" end="7"/>
                                            </p:txEl>
                                          </p:spTgt>
                                        </p:tgtEl>
                                        <p:attrNameLst>
                                          <p:attrName>style.visibility</p:attrName>
                                        </p:attrNameLst>
                                      </p:cBhvr>
                                      <p:to>
                                        <p:strVal val="visible"/>
                                      </p:to>
                                    </p:set>
                                    <p:animEffect transition="in" filter="fade">
                                      <p:cBhvr>
                                        <p:cTn id="30" dur="500"/>
                                        <p:tgtEl>
                                          <p:spTgt spid="2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847400" y="3194216"/>
            <a:ext cx="1600200" cy="369332"/>
          </a:xfrm>
          <a:prstGeom prst="rect">
            <a:avLst/>
          </a:prstGeom>
          <a:noFill/>
        </p:spPr>
        <p:txBody>
          <a:bodyPr wrap="square" rtlCol="0">
            <a:spAutoFit/>
          </a:bodyPr>
          <a:lstStyle/>
          <a:p>
            <a:r>
              <a:rPr lang="en-CA" b="1" dirty="0"/>
              <a:t>Sneak-a-Peek</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504004" y="4754952"/>
            <a:ext cx="3162571" cy="1477328"/>
          </a:xfrm>
          <a:prstGeom prst="rect">
            <a:avLst/>
          </a:prstGeom>
          <a:noFill/>
        </p:spPr>
        <p:txBody>
          <a:bodyPr wrap="square" rtlCol="0">
            <a:spAutoFit/>
          </a:bodyPr>
          <a:lstStyle/>
          <a:p>
            <a:r>
              <a:rPr lang="en-CA" dirty="0"/>
              <a:t>This military grade bubble wrap </a:t>
            </a:r>
            <a:r>
              <a:rPr lang="en-CA" b="1" dirty="0"/>
              <a:t>protects your entire ship for one round</a:t>
            </a:r>
            <a:r>
              <a:rPr lang="en-CA" dirty="0"/>
              <a:t>. These bubbles do not pop – shots simply bounce off.</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sp>
        <p:nvSpPr>
          <p:cNvPr id="5" name="TextBox 4">
            <a:extLst>
              <a:ext uri="{FF2B5EF4-FFF2-40B4-BE49-F238E27FC236}">
                <a16:creationId xmlns:a16="http://schemas.microsoft.com/office/drawing/2014/main" id="{87B7B4AD-7153-45CC-9A83-7A480D8D570E}"/>
              </a:ext>
            </a:extLst>
          </p:cNvPr>
          <p:cNvSpPr txBox="1"/>
          <p:nvPr/>
        </p:nvSpPr>
        <p:spPr>
          <a:xfrm>
            <a:off x="805854" y="1483379"/>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32297" y="-27196"/>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A930D55B-F64C-422A-B3CA-8B597779DA36}"/>
              </a:ext>
            </a:extLst>
          </p:cNvPr>
          <p:cNvSpPr txBox="1"/>
          <p:nvPr/>
        </p:nvSpPr>
        <p:spPr>
          <a:xfrm>
            <a:off x="1532659" y="2987853"/>
            <a:ext cx="1209675" cy="369332"/>
          </a:xfrm>
          <a:prstGeom prst="rect">
            <a:avLst/>
          </a:prstGeom>
          <a:noFill/>
        </p:spPr>
        <p:txBody>
          <a:bodyPr wrap="square" rtlCol="0">
            <a:spAutoFit/>
          </a:bodyPr>
          <a:lstStyle/>
          <a:p>
            <a:r>
              <a:rPr lang="en-CA" b="1" dirty="0"/>
              <a:t>Big Shot</a:t>
            </a:r>
          </a:p>
        </p:txBody>
      </p:sp>
      <p:grpSp>
        <p:nvGrpSpPr>
          <p:cNvPr id="8" name="Group 7">
            <a:extLst>
              <a:ext uri="{FF2B5EF4-FFF2-40B4-BE49-F238E27FC236}">
                <a16:creationId xmlns:a16="http://schemas.microsoft.com/office/drawing/2014/main" id="{33BED17C-9D2A-42CA-AE23-C793EDC102E8}"/>
              </a:ext>
            </a:extLst>
          </p:cNvPr>
          <p:cNvGrpSpPr/>
          <p:nvPr/>
        </p:nvGrpSpPr>
        <p:grpSpPr>
          <a:xfrm>
            <a:off x="5589988" y="3445961"/>
            <a:ext cx="990602" cy="1240283"/>
            <a:chOff x="2409553" y="3712660"/>
            <a:chExt cx="990602" cy="1240283"/>
          </a:xfrm>
        </p:grpSpPr>
        <p:grpSp>
          <p:nvGrpSpPr>
            <p:cNvPr id="15" name="Group 14">
              <a:extLst>
                <a:ext uri="{FF2B5EF4-FFF2-40B4-BE49-F238E27FC236}">
                  <a16:creationId xmlns:a16="http://schemas.microsoft.com/office/drawing/2014/main" id="{0CEF5BD0-7AEA-4FE5-84BE-4A7598485ECB}"/>
                </a:ext>
              </a:extLst>
            </p:cNvPr>
            <p:cNvGrpSpPr/>
            <p:nvPr/>
          </p:nvGrpSpPr>
          <p:grpSpPr>
            <a:xfrm>
              <a:off x="2409553" y="3712660"/>
              <a:ext cx="990602" cy="1171575"/>
              <a:chOff x="1171574" y="1819275"/>
              <a:chExt cx="990602" cy="1171575"/>
            </a:xfrm>
          </p:grpSpPr>
          <p:sp>
            <p:nvSpPr>
              <p:cNvPr id="7" name="Rectangle 6">
                <a:extLst>
                  <a:ext uri="{FF2B5EF4-FFF2-40B4-BE49-F238E27FC236}">
                    <a16:creationId xmlns:a16="http://schemas.microsoft.com/office/drawing/2014/main" id="{3457FE7D-4857-4E0E-B264-2AECE98E9C74}"/>
                  </a:ext>
                </a:extLst>
              </p:cNvPr>
              <p:cNvSpPr/>
              <p:nvPr/>
            </p:nvSpPr>
            <p:spPr>
              <a:xfrm>
                <a:off x="1171574" y="1819275"/>
                <a:ext cx="29527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E1582310-62DC-40B5-B3B8-CA8D9901BC3D}"/>
                  </a:ext>
                </a:extLst>
              </p:cNvPr>
              <p:cNvSpPr/>
              <p:nvPr/>
            </p:nvSpPr>
            <p:spPr>
              <a:xfrm>
                <a:off x="1466850" y="2209800"/>
                <a:ext cx="695326" cy="2952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9B3B3F5-542A-4B85-A320-6A74FFCA4648}"/>
                  </a:ext>
                </a:extLst>
              </p:cNvPr>
              <p:cNvSpPr/>
              <p:nvPr/>
            </p:nvSpPr>
            <p:spPr>
              <a:xfrm>
                <a:off x="1800227" y="2505075"/>
                <a:ext cx="361949"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098" name="Picture 2" descr="Free photo Bubble Wrap Hexagons Six Sided Shapes - Max Pixel">
                <a:extLst>
                  <a:ext uri="{FF2B5EF4-FFF2-40B4-BE49-F238E27FC236}">
                    <a16:creationId xmlns:a16="http://schemas.microsoft.com/office/drawing/2014/main" id="{A7DB8AAE-C63E-43F7-B8A4-777E690F5CA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1171574" y="1867915"/>
                <a:ext cx="361950" cy="834240"/>
              </a:xfrm>
              <a:prstGeom prst="rect">
                <a:avLst/>
              </a:prstGeom>
              <a:noFill/>
              <a:extLst>
                <a:ext uri="{909E8E84-426E-40DD-AFC4-6F175D3DCCD1}">
                  <a14:hiddenFill xmlns:a14="http://schemas.microsoft.com/office/drawing/2010/main">
                    <a:solidFill>
                      <a:srgbClr val="FFFFFF"/>
                    </a:solidFill>
                  </a14:hiddenFill>
                </a:ext>
              </a:extLst>
            </p:spPr>
          </p:pic>
        </p:grpSp>
        <p:pic>
          <p:nvPicPr>
            <p:cNvPr id="21" name="Picture 2" descr="Free photo Bubble Wrap Hexagons Six Sided Shapes - Max Pixel">
              <a:extLst>
                <a:ext uri="{FF2B5EF4-FFF2-40B4-BE49-F238E27FC236}">
                  <a16:creationId xmlns:a16="http://schemas.microsoft.com/office/drawing/2014/main" id="{CD4809E0-1B09-46BE-9179-73BF09F5D243}"/>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a:off x="3038205" y="4118703"/>
              <a:ext cx="361950" cy="83424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Free photo Bubble Wrap Hexagons Six Sided Shapes - Max Pixel">
              <a:extLst>
                <a:ext uri="{FF2B5EF4-FFF2-40B4-BE49-F238E27FC236}">
                  <a16:creationId xmlns:a16="http://schemas.microsoft.com/office/drawing/2014/main" id="{BCEC6C0A-B63E-45E5-9619-991E3109A8BE}"/>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l="15384" t="32908" r="74249" b="26744"/>
            <a:stretch/>
          </p:blipFill>
          <p:spPr bwMode="auto">
            <a:xfrm rot="15910409">
              <a:off x="2788312" y="3866922"/>
              <a:ext cx="361950" cy="83424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4" name="Table 24">
            <a:extLst>
              <a:ext uri="{FF2B5EF4-FFF2-40B4-BE49-F238E27FC236}">
                <a16:creationId xmlns:a16="http://schemas.microsoft.com/office/drawing/2014/main" id="{2637A6CE-4855-4964-8CC6-C2840F747B5F}"/>
              </a:ext>
            </a:extLst>
          </p:cNvPr>
          <p:cNvGraphicFramePr>
            <a:graphicFrameLocks noGrp="1"/>
          </p:cNvGraphicFramePr>
          <p:nvPr>
            <p:extLst>
              <p:ext uri="{D42A27DB-BD31-4B8C-83A1-F6EECF244321}">
                <p14:modId xmlns:p14="http://schemas.microsoft.com/office/powerpoint/2010/main" val="2411885912"/>
              </p:ext>
            </p:extLst>
          </p:nvPr>
        </p:nvGraphicFramePr>
        <p:xfrm>
          <a:off x="1164307" y="3367522"/>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pSp>
        <p:nvGrpSpPr>
          <p:cNvPr id="10" name="Group 9">
            <a:extLst>
              <a:ext uri="{FF2B5EF4-FFF2-40B4-BE49-F238E27FC236}">
                <a16:creationId xmlns:a16="http://schemas.microsoft.com/office/drawing/2014/main" id="{A458EA53-85F8-40FA-8434-93AD20FF7F9B}"/>
              </a:ext>
            </a:extLst>
          </p:cNvPr>
          <p:cNvGrpSpPr/>
          <p:nvPr/>
        </p:nvGrpSpPr>
        <p:grpSpPr>
          <a:xfrm>
            <a:off x="1134867" y="3367522"/>
            <a:ext cx="1513083" cy="1541384"/>
            <a:chOff x="6592052" y="3761300"/>
            <a:chExt cx="1513083" cy="1541384"/>
          </a:xfrm>
        </p:grpSpPr>
        <p:pic>
          <p:nvPicPr>
            <p:cNvPr id="25" name="Picture 2" descr="Fog, weather, foggy, mist, forecast icon">
              <a:extLst>
                <a:ext uri="{FF2B5EF4-FFF2-40B4-BE49-F238E27FC236}">
                  <a16:creationId xmlns:a16="http://schemas.microsoft.com/office/drawing/2014/main" id="{4675466D-21C0-476A-90ED-91A27EBF90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81836" y="380519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Fog, weather, foggy, mist, forecast icon">
              <a:extLst>
                <a:ext uri="{FF2B5EF4-FFF2-40B4-BE49-F238E27FC236}">
                  <a16:creationId xmlns:a16="http://schemas.microsoft.com/office/drawing/2014/main" id="{980246E7-40F8-4AC7-A368-A1BF670C79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052670" y="38031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Fog, weather, foggy, mist, forecast icon">
              <a:extLst>
                <a:ext uri="{FF2B5EF4-FFF2-40B4-BE49-F238E27FC236}">
                  <a16:creationId xmlns:a16="http://schemas.microsoft.com/office/drawing/2014/main" id="{34D4A673-19BD-42A3-9AF8-ED2B22F8821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592052" y="4128421"/>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Fog, weather, foggy, mist, forecast icon">
              <a:extLst>
                <a:ext uri="{FF2B5EF4-FFF2-40B4-BE49-F238E27FC236}">
                  <a16:creationId xmlns:a16="http://schemas.microsoft.com/office/drawing/2014/main" id="{96A59655-1BC4-4CC4-8599-2964CF4EEE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6619010" y="449554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Fog, weather, foggy, mist, forecast icon">
              <a:extLst>
                <a:ext uri="{FF2B5EF4-FFF2-40B4-BE49-F238E27FC236}">
                  <a16:creationId xmlns:a16="http://schemas.microsoft.com/office/drawing/2014/main" id="{D6A5B82F-7732-4B97-B06F-6A28A6EFE5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594682" y="3761300"/>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Fog, weather, foggy, mist, forecast icon">
              <a:extLst>
                <a:ext uri="{FF2B5EF4-FFF2-40B4-BE49-F238E27FC236}">
                  <a16:creationId xmlns:a16="http://schemas.microsoft.com/office/drawing/2014/main" id="{84840BCF-63C9-4D62-BA86-B3AAA9E689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146175" y="4939659"/>
              <a:ext cx="554657" cy="3630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og, weather, foggy, mist, forecast icon">
              <a:extLst>
                <a:ext uri="{FF2B5EF4-FFF2-40B4-BE49-F238E27FC236}">
                  <a16:creationId xmlns:a16="http://schemas.microsoft.com/office/drawing/2014/main" id="{07A1A99C-5754-4334-BBFB-1B37001F7AB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7734301" y="4499472"/>
              <a:ext cx="370834" cy="242712"/>
            </a:xfrm>
            <a:prstGeom prst="rect">
              <a:avLst/>
            </a:prstGeom>
            <a:noFill/>
            <a:extLst>
              <a:ext uri="{909E8E84-426E-40DD-AFC4-6F175D3DCCD1}">
                <a14:hiddenFill xmlns:a14="http://schemas.microsoft.com/office/drawing/2010/main">
                  <a:solidFill>
                    <a:srgbClr val="FFFFFF"/>
                  </a:solidFill>
                </a14:hiddenFill>
              </a:ext>
            </a:extLst>
          </p:spPr>
        </p:pic>
      </p:grpSp>
      <p:sp>
        <p:nvSpPr>
          <p:cNvPr id="34" name="TextBox 33">
            <a:extLst>
              <a:ext uri="{FF2B5EF4-FFF2-40B4-BE49-F238E27FC236}">
                <a16:creationId xmlns:a16="http://schemas.microsoft.com/office/drawing/2014/main" id="{2BF0D673-A538-455C-8792-2C8A22248823}"/>
              </a:ext>
            </a:extLst>
          </p:cNvPr>
          <p:cNvSpPr txBox="1"/>
          <p:nvPr/>
        </p:nvSpPr>
        <p:spPr>
          <a:xfrm>
            <a:off x="828673" y="5292609"/>
            <a:ext cx="3162571" cy="646331"/>
          </a:xfrm>
          <a:prstGeom prst="rect">
            <a:avLst/>
          </a:prstGeom>
          <a:noFill/>
        </p:spPr>
        <p:txBody>
          <a:bodyPr wrap="square" rtlCol="0">
            <a:spAutoFit/>
          </a:bodyPr>
          <a:lstStyle/>
          <a:p>
            <a:r>
              <a:rPr lang="en-CA" dirty="0"/>
              <a:t>Your shot covers 4 squares this turn. Way to go </a:t>
            </a:r>
            <a:r>
              <a:rPr lang="en-CA" dirty="0" err="1"/>
              <a:t>champo</a:t>
            </a:r>
            <a:r>
              <a:rPr lang="en-CA" dirty="0"/>
              <a:t>!</a:t>
            </a:r>
          </a:p>
        </p:txBody>
      </p:sp>
      <p:sp>
        <p:nvSpPr>
          <p:cNvPr id="35" name="TextBox 34">
            <a:extLst>
              <a:ext uri="{FF2B5EF4-FFF2-40B4-BE49-F238E27FC236}">
                <a16:creationId xmlns:a16="http://schemas.microsoft.com/office/drawing/2014/main" id="{B5D91EBE-9EE5-4553-B4D3-B70B32374010}"/>
              </a:ext>
            </a:extLst>
          </p:cNvPr>
          <p:cNvSpPr txBox="1"/>
          <p:nvPr/>
        </p:nvSpPr>
        <p:spPr>
          <a:xfrm>
            <a:off x="5437588" y="3140253"/>
            <a:ext cx="1600200" cy="369332"/>
          </a:xfrm>
          <a:prstGeom prst="rect">
            <a:avLst/>
          </a:prstGeom>
          <a:noFill/>
        </p:spPr>
        <p:txBody>
          <a:bodyPr wrap="square" rtlCol="0">
            <a:spAutoFit/>
          </a:bodyPr>
          <a:lstStyle/>
          <a:p>
            <a:r>
              <a:rPr lang="en-CA" b="1" dirty="0"/>
              <a:t>Bubble Wrap</a:t>
            </a:r>
          </a:p>
        </p:txBody>
      </p:sp>
      <p:pic>
        <p:nvPicPr>
          <p:cNvPr id="37" name="Picture 2" descr="Monitoring, warfare, awacs, radar, aircraft, radio intelligence, airplane  icon">
            <a:extLst>
              <a:ext uri="{FF2B5EF4-FFF2-40B4-BE49-F238E27FC236}">
                <a16:creationId xmlns:a16="http://schemas.microsoft.com/office/drawing/2014/main" id="{E61297A8-52AA-4CDE-9622-711D3F45A6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5527" y="3133955"/>
            <a:ext cx="448986" cy="39672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Fragile, moving, cushion, wrap, bubble icon - Download">
            <a:extLst>
              <a:ext uri="{FF2B5EF4-FFF2-40B4-BE49-F238E27FC236}">
                <a16:creationId xmlns:a16="http://schemas.microsoft.com/office/drawing/2014/main" id="{E0BF5340-C247-4A7B-890B-CDB8C91C0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9803" y="2997670"/>
            <a:ext cx="641518" cy="64151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Illustration Isolated Grey Missile Icon Stock Vector (Royalty Free)  266595614">
            <a:extLst>
              <a:ext uri="{FF2B5EF4-FFF2-40B4-BE49-F238E27FC236}">
                <a16:creationId xmlns:a16="http://schemas.microsoft.com/office/drawing/2014/main" id="{621EEF6E-8CE8-4880-ACA1-3444DF1B9A9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097" t="16636" r="23861" b="28318"/>
          <a:stretch/>
        </p:blipFill>
        <p:spPr bwMode="auto">
          <a:xfrm>
            <a:off x="1018241" y="2801047"/>
            <a:ext cx="514418" cy="520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4" name="Table 24">
            <a:extLst>
              <a:ext uri="{FF2B5EF4-FFF2-40B4-BE49-F238E27FC236}">
                <a16:creationId xmlns:a16="http://schemas.microsoft.com/office/drawing/2014/main" id="{C53C8E0C-B170-461D-8525-AFCD27E89E06}"/>
              </a:ext>
            </a:extLst>
          </p:cNvPr>
          <p:cNvGraphicFramePr>
            <a:graphicFrameLocks noGrp="1"/>
          </p:cNvGraphicFramePr>
          <p:nvPr>
            <p:extLst>
              <p:ext uri="{D42A27DB-BD31-4B8C-83A1-F6EECF244321}">
                <p14:modId xmlns:p14="http://schemas.microsoft.com/office/powerpoint/2010/main" val="489018594"/>
              </p:ext>
            </p:extLst>
          </p:nvPr>
        </p:nvGraphicFramePr>
        <p:xfrm>
          <a:off x="9814465" y="3626234"/>
          <a:ext cx="1564100" cy="1726360"/>
        </p:xfrm>
        <a:graphic>
          <a:graphicData uri="http://schemas.openxmlformats.org/drawingml/2006/table">
            <a:tbl>
              <a:tblPr firstRow="1" bandRow="1">
                <a:tableStyleId>{2D5ABB26-0587-4C30-8999-92F81FD0307C}</a:tableStyleId>
              </a:tblPr>
              <a:tblGrid>
                <a:gridCol w="312820">
                  <a:extLst>
                    <a:ext uri="{9D8B030D-6E8A-4147-A177-3AD203B41FA5}">
                      <a16:colId xmlns:a16="http://schemas.microsoft.com/office/drawing/2014/main" val="2229529082"/>
                    </a:ext>
                  </a:extLst>
                </a:gridCol>
                <a:gridCol w="312820">
                  <a:extLst>
                    <a:ext uri="{9D8B030D-6E8A-4147-A177-3AD203B41FA5}">
                      <a16:colId xmlns:a16="http://schemas.microsoft.com/office/drawing/2014/main" val="447663825"/>
                    </a:ext>
                  </a:extLst>
                </a:gridCol>
                <a:gridCol w="312820">
                  <a:extLst>
                    <a:ext uri="{9D8B030D-6E8A-4147-A177-3AD203B41FA5}">
                      <a16:colId xmlns:a16="http://schemas.microsoft.com/office/drawing/2014/main" val="2907697322"/>
                    </a:ext>
                  </a:extLst>
                </a:gridCol>
                <a:gridCol w="312820">
                  <a:extLst>
                    <a:ext uri="{9D8B030D-6E8A-4147-A177-3AD203B41FA5}">
                      <a16:colId xmlns:a16="http://schemas.microsoft.com/office/drawing/2014/main" val="3834417286"/>
                    </a:ext>
                  </a:extLst>
                </a:gridCol>
                <a:gridCol w="312820">
                  <a:extLst>
                    <a:ext uri="{9D8B030D-6E8A-4147-A177-3AD203B41FA5}">
                      <a16:colId xmlns:a16="http://schemas.microsoft.com/office/drawing/2014/main" val="2796051972"/>
                    </a:ext>
                  </a:extLst>
                </a:gridCol>
              </a:tblGrid>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344764">
                <a:tc>
                  <a:txBody>
                    <a:bodyPr/>
                    <a:lstStyle/>
                    <a:p>
                      <a:endParaRPr lang="en-CA" sz="170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344764">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700" dirty="0"/>
                        <a:t>?</a:t>
                      </a:r>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700" dirty="0"/>
                    </a:p>
                  </a:txBody>
                  <a:tcPr marL="86191" marR="86191" marT="43096" marB="430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pic>
        <p:nvPicPr>
          <p:cNvPr id="45" name="Picture 2" descr="Fog, weather, foggy, mist, forecast icon">
            <a:extLst>
              <a:ext uri="{FF2B5EF4-FFF2-40B4-BE49-F238E27FC236}">
                <a16:creationId xmlns:a16="http://schemas.microsoft.com/office/drawing/2014/main" id="{56ABA6FB-B18B-468F-A61C-141A58369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62605" y="397822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Fog, weather, foggy, mist, forecast icon">
            <a:extLst>
              <a:ext uri="{FF2B5EF4-FFF2-40B4-BE49-F238E27FC236}">
                <a16:creationId xmlns:a16="http://schemas.microsoft.com/office/drawing/2014/main" id="{8426D89C-B15B-4FD2-80DE-6A1E7C56DC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70969" y="4368058"/>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og, weather, foggy, mist, forecast icon">
            <a:extLst>
              <a:ext uri="{FF2B5EF4-FFF2-40B4-BE49-F238E27FC236}">
                <a16:creationId xmlns:a16="http://schemas.microsoft.com/office/drawing/2014/main" id="{8FE7E1AC-D522-4EA3-B72A-60EEC3F57D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822829" y="4693303"/>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og, weather, foggy, mist, forecast icon">
            <a:extLst>
              <a:ext uri="{FF2B5EF4-FFF2-40B4-BE49-F238E27FC236}">
                <a16:creationId xmlns:a16="http://schemas.microsoft.com/office/drawing/2014/main" id="{7D309B9F-1362-4D64-BF94-7466F076CE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9796871" y="5093882"/>
            <a:ext cx="370834" cy="24271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Fog, weather, foggy, mist, forecast icon">
            <a:extLst>
              <a:ext uri="{FF2B5EF4-FFF2-40B4-BE49-F238E27FC236}">
                <a16:creationId xmlns:a16="http://schemas.microsoft.com/office/drawing/2014/main" id="{A2D35A37-F460-40F5-B0F3-51884EB316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1" t="26750" r="2815" b="31720"/>
          <a:stretch/>
        </p:blipFill>
        <p:spPr bwMode="auto">
          <a:xfrm>
            <a:off x="10759122" y="4759743"/>
            <a:ext cx="637037" cy="416943"/>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880360E0-5901-42FA-9B73-6E2DB1A04065}"/>
              </a:ext>
            </a:extLst>
          </p:cNvPr>
          <p:cNvSpPr txBox="1"/>
          <p:nvPr/>
        </p:nvSpPr>
        <p:spPr>
          <a:xfrm>
            <a:off x="8899745" y="5419127"/>
            <a:ext cx="3162571" cy="1200329"/>
          </a:xfrm>
          <a:prstGeom prst="rect">
            <a:avLst/>
          </a:prstGeom>
          <a:noFill/>
        </p:spPr>
        <p:txBody>
          <a:bodyPr wrap="square" rtlCol="0">
            <a:spAutoFit/>
          </a:bodyPr>
          <a:lstStyle/>
          <a:p>
            <a:r>
              <a:rPr lang="en-CA" dirty="0"/>
              <a:t>Reveals what lies beneath  five squares of fog. Other players know </a:t>
            </a:r>
            <a:r>
              <a:rPr lang="en-CA" i="1" dirty="0"/>
              <a:t>where</a:t>
            </a:r>
            <a:r>
              <a:rPr lang="en-CA" dirty="0"/>
              <a:t> you looked but not </a:t>
            </a:r>
            <a:r>
              <a:rPr lang="en-CA" i="1" dirty="0"/>
              <a:t>what </a:t>
            </a:r>
            <a:r>
              <a:rPr lang="en-CA" dirty="0"/>
              <a:t>you can saw. </a:t>
            </a:r>
          </a:p>
        </p:txBody>
      </p:sp>
      <p:pic>
        <p:nvPicPr>
          <p:cNvPr id="1034" name="Picture 10" descr="Eyes Emoji [Free Download All Emojis] | Emoji Island">
            <a:extLst>
              <a:ext uri="{FF2B5EF4-FFF2-40B4-BE49-F238E27FC236}">
                <a16:creationId xmlns:a16="http://schemas.microsoft.com/office/drawing/2014/main" id="{E24D521D-C7B9-4218-9E95-506EED3B908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93194" y="6311542"/>
            <a:ext cx="397308" cy="307914"/>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2B87794-340E-42F7-A733-4D1723C9C670}"/>
              </a:ext>
            </a:extLst>
          </p:cNvPr>
          <p:cNvSpPr/>
          <p:nvPr/>
        </p:nvSpPr>
        <p:spPr>
          <a:xfrm>
            <a:off x="641478" y="2682240"/>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Rectangle 50">
            <a:extLst>
              <a:ext uri="{FF2B5EF4-FFF2-40B4-BE49-F238E27FC236}">
                <a16:creationId xmlns:a16="http://schemas.microsoft.com/office/drawing/2014/main" id="{0FBEB321-CE29-44F0-A49D-AB3C45E7E73A}"/>
              </a:ext>
            </a:extLst>
          </p:cNvPr>
          <p:cNvSpPr/>
          <p:nvPr/>
        </p:nvSpPr>
        <p:spPr>
          <a:xfrm>
            <a:off x="4473006" y="266833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Rectangle 51">
            <a:extLst>
              <a:ext uri="{FF2B5EF4-FFF2-40B4-BE49-F238E27FC236}">
                <a16:creationId xmlns:a16="http://schemas.microsoft.com/office/drawing/2014/main" id="{58A4FE22-3D6B-4669-BA0C-F4DD14DA51DE}"/>
              </a:ext>
            </a:extLst>
          </p:cNvPr>
          <p:cNvSpPr/>
          <p:nvPr/>
        </p:nvSpPr>
        <p:spPr>
          <a:xfrm>
            <a:off x="8700782" y="3109127"/>
            <a:ext cx="3297068" cy="355004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91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82228-6D76-4C8F-871C-3F3CB7F58623}"/>
              </a:ext>
            </a:extLst>
          </p:cNvPr>
          <p:cNvSpPr txBox="1"/>
          <p:nvPr/>
        </p:nvSpPr>
        <p:spPr>
          <a:xfrm>
            <a:off x="4220563" y="0"/>
            <a:ext cx="3513738" cy="646331"/>
          </a:xfrm>
          <a:prstGeom prst="rect">
            <a:avLst/>
          </a:prstGeom>
          <a:noFill/>
        </p:spPr>
        <p:txBody>
          <a:bodyPr wrap="square" rtlCol="0">
            <a:spAutoFit/>
          </a:bodyPr>
          <a:lstStyle/>
          <a:p>
            <a:r>
              <a:rPr lang="en-CA" sz="3600" i="1" dirty="0">
                <a:latin typeface="Segoe UI Black" panose="020B0A02040204020203" pitchFamily="34" charset="0"/>
                <a:ea typeface="Segoe UI Black" panose="020B0A02040204020203" pitchFamily="34" charset="0"/>
                <a:cs typeface="Gautami" panose="020B0502040204020203" pitchFamily="34" charset="0"/>
              </a:rPr>
              <a:t>CLUSTERFUCK</a:t>
            </a:r>
          </a:p>
        </p:txBody>
      </p:sp>
      <p:sp>
        <p:nvSpPr>
          <p:cNvPr id="4" name="TextBox 3">
            <a:extLst>
              <a:ext uri="{FF2B5EF4-FFF2-40B4-BE49-F238E27FC236}">
                <a16:creationId xmlns:a16="http://schemas.microsoft.com/office/drawing/2014/main" id="{36F555EC-DFC2-41A2-A33A-FF376BDA91FF}"/>
              </a:ext>
            </a:extLst>
          </p:cNvPr>
          <p:cNvSpPr txBox="1"/>
          <p:nvPr/>
        </p:nvSpPr>
        <p:spPr>
          <a:xfrm>
            <a:off x="7457473" y="0"/>
            <a:ext cx="448277" cy="276999"/>
          </a:xfrm>
          <a:prstGeom prst="rect">
            <a:avLst/>
          </a:prstGeom>
          <a:noFill/>
        </p:spPr>
        <p:txBody>
          <a:bodyPr wrap="square" rtlCol="0">
            <a:spAutoFit/>
          </a:bodyPr>
          <a:lstStyle/>
          <a:p>
            <a:r>
              <a:rPr lang="en-CA" sz="1200" dirty="0">
                <a:latin typeface="Segoe UI Black" panose="020B0A02040204020203" pitchFamily="34" charset="0"/>
                <a:ea typeface="Segoe UI Black" panose="020B0A02040204020203" pitchFamily="34" charset="0"/>
              </a:rPr>
              <a:t>TM</a:t>
            </a:r>
          </a:p>
        </p:txBody>
      </p:sp>
      <p:sp>
        <p:nvSpPr>
          <p:cNvPr id="11" name="TextBox 10">
            <a:extLst>
              <a:ext uri="{FF2B5EF4-FFF2-40B4-BE49-F238E27FC236}">
                <a16:creationId xmlns:a16="http://schemas.microsoft.com/office/drawing/2014/main" id="{0CFBDAD8-33D5-4031-AF8B-D0B7B2A31864}"/>
              </a:ext>
            </a:extLst>
          </p:cNvPr>
          <p:cNvSpPr txBox="1"/>
          <p:nvPr/>
        </p:nvSpPr>
        <p:spPr>
          <a:xfrm>
            <a:off x="11372850" y="6402883"/>
            <a:ext cx="689466" cy="369332"/>
          </a:xfrm>
          <a:prstGeom prst="rect">
            <a:avLst/>
          </a:prstGeom>
          <a:noFill/>
          <a:ln>
            <a:solidFill>
              <a:schemeClr val="accent1"/>
            </a:solidFill>
          </a:ln>
        </p:spPr>
        <p:txBody>
          <a:bodyPr wrap="square" rtlCol="0">
            <a:spAutoFit/>
          </a:bodyPr>
          <a:lstStyle/>
          <a:p>
            <a:r>
              <a:rPr lang="en-CA" dirty="0"/>
              <a:t>Next</a:t>
            </a:r>
          </a:p>
        </p:txBody>
      </p:sp>
      <p:sp>
        <p:nvSpPr>
          <p:cNvPr id="12" name="TextBox 11">
            <a:extLst>
              <a:ext uri="{FF2B5EF4-FFF2-40B4-BE49-F238E27FC236}">
                <a16:creationId xmlns:a16="http://schemas.microsoft.com/office/drawing/2014/main" id="{8E9EC73D-69C7-430F-9E8F-EB3A05FC70FF}"/>
              </a:ext>
            </a:extLst>
          </p:cNvPr>
          <p:cNvSpPr txBox="1"/>
          <p:nvPr/>
        </p:nvSpPr>
        <p:spPr>
          <a:xfrm>
            <a:off x="129683" y="6402883"/>
            <a:ext cx="1041891" cy="369332"/>
          </a:xfrm>
          <a:prstGeom prst="rect">
            <a:avLst/>
          </a:prstGeom>
          <a:noFill/>
          <a:ln>
            <a:solidFill>
              <a:schemeClr val="accent1"/>
            </a:solidFill>
          </a:ln>
        </p:spPr>
        <p:txBody>
          <a:bodyPr wrap="square" rtlCol="0">
            <a:spAutoFit/>
          </a:bodyPr>
          <a:lstStyle/>
          <a:p>
            <a:r>
              <a:rPr lang="en-CA" dirty="0"/>
              <a:t>Previous</a:t>
            </a:r>
          </a:p>
        </p:txBody>
      </p:sp>
      <p:sp>
        <p:nvSpPr>
          <p:cNvPr id="16" name="TextBox 15">
            <a:extLst>
              <a:ext uri="{FF2B5EF4-FFF2-40B4-BE49-F238E27FC236}">
                <a16:creationId xmlns:a16="http://schemas.microsoft.com/office/drawing/2014/main" id="{1EB199BA-B587-43C0-BFC9-4CACF7E98D11}"/>
              </a:ext>
            </a:extLst>
          </p:cNvPr>
          <p:cNvSpPr txBox="1"/>
          <p:nvPr/>
        </p:nvSpPr>
        <p:spPr>
          <a:xfrm>
            <a:off x="9982288" y="3161349"/>
            <a:ext cx="1600200" cy="369332"/>
          </a:xfrm>
          <a:prstGeom prst="rect">
            <a:avLst/>
          </a:prstGeom>
          <a:noFill/>
        </p:spPr>
        <p:txBody>
          <a:bodyPr wrap="square" rtlCol="0">
            <a:spAutoFit/>
          </a:bodyPr>
          <a:lstStyle/>
          <a:p>
            <a:r>
              <a:rPr lang="en-CA" b="1" dirty="0"/>
              <a:t>God Mode</a:t>
            </a:r>
          </a:p>
        </p:txBody>
      </p:sp>
      <p:sp>
        <p:nvSpPr>
          <p:cNvPr id="17" name="TextBox 16">
            <a:extLst>
              <a:ext uri="{FF2B5EF4-FFF2-40B4-BE49-F238E27FC236}">
                <a16:creationId xmlns:a16="http://schemas.microsoft.com/office/drawing/2014/main" id="{B7AA804E-02CE-49EC-87BA-D9B10E4C55D6}"/>
              </a:ext>
            </a:extLst>
          </p:cNvPr>
          <p:cNvSpPr txBox="1"/>
          <p:nvPr/>
        </p:nvSpPr>
        <p:spPr>
          <a:xfrm>
            <a:off x="4720505" y="5119551"/>
            <a:ext cx="3476108" cy="923330"/>
          </a:xfrm>
          <a:prstGeom prst="rect">
            <a:avLst/>
          </a:prstGeom>
          <a:noFill/>
        </p:spPr>
        <p:txBody>
          <a:bodyPr wrap="square" rtlCol="0">
            <a:spAutoFit/>
          </a:bodyPr>
          <a:lstStyle/>
          <a:p>
            <a:r>
              <a:rPr lang="en-CA" dirty="0"/>
              <a:t>Allows you to teleport one of your ships to anywhere on the map and reorient it as you please.</a:t>
            </a:r>
          </a:p>
        </p:txBody>
      </p:sp>
      <p:sp>
        <p:nvSpPr>
          <p:cNvPr id="3" name="TextBox 2">
            <a:extLst>
              <a:ext uri="{FF2B5EF4-FFF2-40B4-BE49-F238E27FC236}">
                <a16:creationId xmlns:a16="http://schemas.microsoft.com/office/drawing/2014/main" id="{B3296EC9-8A40-466E-99A7-C665D9512DDC}"/>
              </a:ext>
            </a:extLst>
          </p:cNvPr>
          <p:cNvSpPr txBox="1"/>
          <p:nvPr/>
        </p:nvSpPr>
        <p:spPr>
          <a:xfrm>
            <a:off x="600637" y="919060"/>
            <a:ext cx="2189353" cy="584775"/>
          </a:xfrm>
          <a:prstGeom prst="rect">
            <a:avLst/>
          </a:prstGeom>
          <a:noFill/>
        </p:spPr>
        <p:txBody>
          <a:bodyPr wrap="square" rtlCol="0">
            <a:spAutoFit/>
          </a:bodyPr>
          <a:lstStyle/>
          <a:p>
            <a:r>
              <a:rPr lang="en-CA" sz="3200" u="sng" dirty="0"/>
              <a:t>Power-ups:</a:t>
            </a:r>
          </a:p>
        </p:txBody>
      </p:sp>
      <p:grpSp>
        <p:nvGrpSpPr>
          <p:cNvPr id="2" name="Group 1">
            <a:extLst>
              <a:ext uri="{FF2B5EF4-FFF2-40B4-BE49-F238E27FC236}">
                <a16:creationId xmlns:a16="http://schemas.microsoft.com/office/drawing/2014/main" id="{6C814BF9-D5CD-4D45-A7FF-6BF4E8DF81CC}"/>
              </a:ext>
            </a:extLst>
          </p:cNvPr>
          <p:cNvGrpSpPr/>
          <p:nvPr/>
        </p:nvGrpSpPr>
        <p:grpSpPr>
          <a:xfrm>
            <a:off x="9111923" y="33261"/>
            <a:ext cx="2865553" cy="2754764"/>
            <a:chOff x="9102398" y="673370"/>
            <a:chExt cx="2865553" cy="2754764"/>
          </a:xfrm>
        </p:grpSpPr>
        <p:pic>
          <p:nvPicPr>
            <p:cNvPr id="1026" name="Picture 2" descr="Buoy Stock Vector Illustration And Royalty Free Buoy Clipart">
              <a:extLst>
                <a:ext uri="{FF2B5EF4-FFF2-40B4-BE49-F238E27FC236}">
                  <a16:creationId xmlns:a16="http://schemas.microsoft.com/office/drawing/2014/main" id="{00AEE2BB-2750-47B3-8979-8F1EF68BA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3" t="5062" r="6954" b="13096"/>
            <a:stretch/>
          </p:blipFill>
          <p:spPr bwMode="auto">
            <a:xfrm>
              <a:off x="9102398" y="673370"/>
              <a:ext cx="2865553" cy="27547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2,766 Treasure Box Illustrations, Royalty-Free Vector Graphics &amp; Clip Art -  iStock">
              <a:extLst>
                <a:ext uri="{FF2B5EF4-FFF2-40B4-BE49-F238E27FC236}">
                  <a16:creationId xmlns:a16="http://schemas.microsoft.com/office/drawing/2014/main" id="{65F7598E-D0B9-442D-9811-6F825C4A7FA9}"/>
                </a:ext>
              </a:extLst>
            </p:cNvPr>
            <p:cNvPicPr>
              <a:picLocks noChangeAspect="1" noChangeArrowheads="1"/>
            </p:cNvPicPr>
            <p:nvPr/>
          </p:nvPicPr>
          <p:blipFill rotWithShape="1">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l="18475" t="27813" r="21896" b="17991"/>
            <a:stretch/>
          </p:blipFill>
          <p:spPr bwMode="auto">
            <a:xfrm>
              <a:off x="10088024" y="1910339"/>
              <a:ext cx="894299" cy="812802"/>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TextBox 34">
            <a:extLst>
              <a:ext uri="{FF2B5EF4-FFF2-40B4-BE49-F238E27FC236}">
                <a16:creationId xmlns:a16="http://schemas.microsoft.com/office/drawing/2014/main" id="{B5D91EBE-9EE5-4553-B4D3-B70B32374010}"/>
              </a:ext>
            </a:extLst>
          </p:cNvPr>
          <p:cNvSpPr txBox="1"/>
          <p:nvPr/>
        </p:nvSpPr>
        <p:spPr>
          <a:xfrm>
            <a:off x="5432827" y="3074916"/>
            <a:ext cx="1600200" cy="369332"/>
          </a:xfrm>
          <a:prstGeom prst="rect">
            <a:avLst/>
          </a:prstGeom>
          <a:noFill/>
        </p:spPr>
        <p:txBody>
          <a:bodyPr wrap="square" rtlCol="0">
            <a:spAutoFit/>
          </a:bodyPr>
          <a:lstStyle/>
          <a:p>
            <a:r>
              <a:rPr lang="en-CA" b="1" dirty="0"/>
              <a:t>Move it Major</a:t>
            </a:r>
          </a:p>
        </p:txBody>
      </p:sp>
      <p:pic>
        <p:nvPicPr>
          <p:cNvPr id="40" name="Picture 16" descr="Download free Curved arrow icon">
            <a:extLst>
              <a:ext uri="{FF2B5EF4-FFF2-40B4-BE49-F238E27FC236}">
                <a16:creationId xmlns:a16="http://schemas.microsoft.com/office/drawing/2014/main" id="{3CE7FACE-4F80-439B-BBFF-0389EC778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022" y="3078400"/>
            <a:ext cx="520386" cy="5203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3" name="Table 24">
            <a:extLst>
              <a:ext uri="{FF2B5EF4-FFF2-40B4-BE49-F238E27FC236}">
                <a16:creationId xmlns:a16="http://schemas.microsoft.com/office/drawing/2014/main" id="{2514786A-C836-4875-8FBF-E00B3EB61736}"/>
              </a:ext>
            </a:extLst>
          </p:cNvPr>
          <p:cNvGraphicFramePr>
            <a:graphicFrameLocks noGrp="1"/>
          </p:cNvGraphicFramePr>
          <p:nvPr>
            <p:extLst>
              <p:ext uri="{D42A27DB-BD31-4B8C-83A1-F6EECF244321}">
                <p14:modId xmlns:p14="http://schemas.microsoft.com/office/powerpoint/2010/main" val="2662281682"/>
              </p:ext>
            </p:extLst>
          </p:nvPr>
        </p:nvGraphicFramePr>
        <p:xfrm>
          <a:off x="364849" y="3825717"/>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graphicFrame>
        <p:nvGraphicFramePr>
          <p:cNvPr id="54" name="Table 24">
            <a:extLst>
              <a:ext uri="{FF2B5EF4-FFF2-40B4-BE49-F238E27FC236}">
                <a16:creationId xmlns:a16="http://schemas.microsoft.com/office/drawing/2014/main" id="{A92CA13D-31C9-477D-A8FB-7EB799A5F026}"/>
              </a:ext>
            </a:extLst>
          </p:cNvPr>
          <p:cNvGraphicFramePr>
            <a:graphicFrameLocks noGrp="1"/>
          </p:cNvGraphicFramePr>
          <p:nvPr>
            <p:extLst>
              <p:ext uri="{D42A27DB-BD31-4B8C-83A1-F6EECF244321}">
                <p14:modId xmlns:p14="http://schemas.microsoft.com/office/powerpoint/2010/main" val="504329291"/>
              </p:ext>
            </p:extLst>
          </p:nvPr>
        </p:nvGraphicFramePr>
        <p:xfrm>
          <a:off x="2113332" y="3847749"/>
          <a:ext cx="1377115" cy="1198235"/>
        </p:xfrm>
        <a:graphic>
          <a:graphicData uri="http://schemas.openxmlformats.org/drawingml/2006/table">
            <a:tbl>
              <a:tblPr firstRow="1" bandRow="1">
                <a:tableStyleId>{2D5ABB26-0587-4C30-8999-92F81FD0307C}</a:tableStyleId>
              </a:tblPr>
              <a:tblGrid>
                <a:gridCol w="275423">
                  <a:extLst>
                    <a:ext uri="{9D8B030D-6E8A-4147-A177-3AD203B41FA5}">
                      <a16:colId xmlns:a16="http://schemas.microsoft.com/office/drawing/2014/main" val="2229529082"/>
                    </a:ext>
                  </a:extLst>
                </a:gridCol>
                <a:gridCol w="275423">
                  <a:extLst>
                    <a:ext uri="{9D8B030D-6E8A-4147-A177-3AD203B41FA5}">
                      <a16:colId xmlns:a16="http://schemas.microsoft.com/office/drawing/2014/main" val="447663825"/>
                    </a:ext>
                  </a:extLst>
                </a:gridCol>
                <a:gridCol w="275423">
                  <a:extLst>
                    <a:ext uri="{9D8B030D-6E8A-4147-A177-3AD203B41FA5}">
                      <a16:colId xmlns:a16="http://schemas.microsoft.com/office/drawing/2014/main" val="2907697322"/>
                    </a:ext>
                  </a:extLst>
                </a:gridCol>
                <a:gridCol w="275423">
                  <a:extLst>
                    <a:ext uri="{9D8B030D-6E8A-4147-A177-3AD203B41FA5}">
                      <a16:colId xmlns:a16="http://schemas.microsoft.com/office/drawing/2014/main" val="3834417286"/>
                    </a:ext>
                  </a:extLst>
                </a:gridCol>
                <a:gridCol w="275423">
                  <a:extLst>
                    <a:ext uri="{9D8B030D-6E8A-4147-A177-3AD203B41FA5}">
                      <a16:colId xmlns:a16="http://schemas.microsoft.com/office/drawing/2014/main" val="2796051972"/>
                    </a:ext>
                  </a:extLst>
                </a:gridCol>
              </a:tblGrid>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39647">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1452095672"/>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263988845"/>
                  </a:ext>
                </a:extLst>
              </a:tr>
              <a:tr h="239647">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3138318628"/>
                  </a:ext>
                </a:extLst>
              </a:tr>
            </a:tbl>
          </a:graphicData>
        </a:graphic>
      </p:graphicFrame>
      <p:graphicFrame>
        <p:nvGraphicFramePr>
          <p:cNvPr id="55" name="Table 24">
            <a:extLst>
              <a:ext uri="{FF2B5EF4-FFF2-40B4-BE49-F238E27FC236}">
                <a16:creationId xmlns:a16="http://schemas.microsoft.com/office/drawing/2014/main" id="{099E0579-D378-43D3-9B03-A2C514AD15E5}"/>
              </a:ext>
            </a:extLst>
          </p:cNvPr>
          <p:cNvGraphicFramePr>
            <a:graphicFrameLocks noGrp="1"/>
          </p:cNvGraphicFramePr>
          <p:nvPr>
            <p:extLst>
              <p:ext uri="{D42A27DB-BD31-4B8C-83A1-F6EECF244321}">
                <p14:modId xmlns:p14="http://schemas.microsoft.com/office/powerpoint/2010/main" val="1689856473"/>
              </p:ext>
            </p:extLst>
          </p:nvPr>
        </p:nvGraphicFramePr>
        <p:xfrm>
          <a:off x="472050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57" name="Arrow: Right 56">
            <a:extLst>
              <a:ext uri="{FF2B5EF4-FFF2-40B4-BE49-F238E27FC236}">
                <a16:creationId xmlns:a16="http://schemas.microsoft.com/office/drawing/2014/main" id="{CD02C87D-B4F2-4B35-A6CA-171877A63DB9}"/>
              </a:ext>
            </a:extLst>
          </p:cNvPr>
          <p:cNvSpPr/>
          <p:nvPr/>
        </p:nvSpPr>
        <p:spPr>
          <a:xfrm>
            <a:off x="6171212" y="4159382"/>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59" name="Table 24">
            <a:extLst>
              <a:ext uri="{FF2B5EF4-FFF2-40B4-BE49-F238E27FC236}">
                <a16:creationId xmlns:a16="http://schemas.microsoft.com/office/drawing/2014/main" id="{9C41EC69-81C5-497F-AA48-11C913765357}"/>
              </a:ext>
            </a:extLst>
          </p:cNvPr>
          <p:cNvGraphicFramePr>
            <a:graphicFrameLocks noGrp="1"/>
          </p:cNvGraphicFramePr>
          <p:nvPr>
            <p:extLst>
              <p:ext uri="{D42A27DB-BD31-4B8C-83A1-F6EECF244321}">
                <p14:modId xmlns:p14="http://schemas.microsoft.com/office/powerpoint/2010/main" val="3069858964"/>
              </p:ext>
            </p:extLst>
          </p:nvPr>
        </p:nvGraphicFramePr>
        <p:xfrm>
          <a:off x="6758855" y="3722243"/>
          <a:ext cx="1260552" cy="1344648"/>
        </p:xfrm>
        <a:graphic>
          <a:graphicData uri="http://schemas.openxmlformats.org/drawingml/2006/table">
            <a:tbl>
              <a:tblPr firstRow="1" bandRow="1">
                <a:tableStyleId>{2D5ABB26-0587-4C30-8999-92F81FD0307C}</a:tableStyleId>
              </a:tblPr>
              <a:tblGrid>
                <a:gridCol w="210092">
                  <a:extLst>
                    <a:ext uri="{9D8B030D-6E8A-4147-A177-3AD203B41FA5}">
                      <a16:colId xmlns:a16="http://schemas.microsoft.com/office/drawing/2014/main" val="447663825"/>
                    </a:ext>
                  </a:extLst>
                </a:gridCol>
                <a:gridCol w="210092">
                  <a:extLst>
                    <a:ext uri="{9D8B030D-6E8A-4147-A177-3AD203B41FA5}">
                      <a16:colId xmlns:a16="http://schemas.microsoft.com/office/drawing/2014/main" val="2907697322"/>
                    </a:ext>
                  </a:extLst>
                </a:gridCol>
                <a:gridCol w="210092">
                  <a:extLst>
                    <a:ext uri="{9D8B030D-6E8A-4147-A177-3AD203B41FA5}">
                      <a16:colId xmlns:a16="http://schemas.microsoft.com/office/drawing/2014/main" val="3834417286"/>
                    </a:ext>
                  </a:extLst>
                </a:gridCol>
                <a:gridCol w="210092">
                  <a:extLst>
                    <a:ext uri="{9D8B030D-6E8A-4147-A177-3AD203B41FA5}">
                      <a16:colId xmlns:a16="http://schemas.microsoft.com/office/drawing/2014/main" val="2796051972"/>
                    </a:ext>
                  </a:extLst>
                </a:gridCol>
                <a:gridCol w="210092">
                  <a:extLst>
                    <a:ext uri="{9D8B030D-6E8A-4147-A177-3AD203B41FA5}">
                      <a16:colId xmlns:a16="http://schemas.microsoft.com/office/drawing/2014/main" val="3808419334"/>
                    </a:ext>
                  </a:extLst>
                </a:gridCol>
                <a:gridCol w="210092">
                  <a:extLst>
                    <a:ext uri="{9D8B030D-6E8A-4147-A177-3AD203B41FA5}">
                      <a16:colId xmlns:a16="http://schemas.microsoft.com/office/drawing/2014/main" val="1868918765"/>
                    </a:ext>
                  </a:extLst>
                </a:gridCol>
              </a:tblGrid>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923908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538020"/>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955491"/>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095672"/>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3988845"/>
                  </a:ext>
                </a:extLst>
              </a:tr>
              <a:tr h="222319">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marL="56466" marR="56466" marT="28234" marB="2823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8318628"/>
                  </a:ext>
                </a:extLst>
              </a:tr>
            </a:tbl>
          </a:graphicData>
        </a:graphic>
      </p:graphicFrame>
      <p:sp>
        <p:nvSpPr>
          <p:cNvPr id="60" name="TextBox 59">
            <a:extLst>
              <a:ext uri="{FF2B5EF4-FFF2-40B4-BE49-F238E27FC236}">
                <a16:creationId xmlns:a16="http://schemas.microsoft.com/office/drawing/2014/main" id="{C3067B74-93B6-46D8-ADD0-9FB1F963C10C}"/>
              </a:ext>
            </a:extLst>
          </p:cNvPr>
          <p:cNvSpPr txBox="1"/>
          <p:nvPr/>
        </p:nvSpPr>
        <p:spPr>
          <a:xfrm>
            <a:off x="1319551" y="6174972"/>
            <a:ext cx="6801907" cy="584775"/>
          </a:xfrm>
          <a:prstGeom prst="rect">
            <a:avLst/>
          </a:prstGeom>
          <a:noFill/>
        </p:spPr>
        <p:txBody>
          <a:bodyPr wrap="square" rtlCol="0">
            <a:spAutoFit/>
          </a:bodyPr>
          <a:lstStyle/>
          <a:p>
            <a:r>
              <a:rPr lang="en-CA" sz="1600" u="sng" dirty="0"/>
              <a:t>Moving caveat</a:t>
            </a:r>
            <a:r>
              <a:rPr lang="en-CA" sz="1600" dirty="0"/>
              <a:t>: if you move under fog (probably a good idea) and an opponent hits one of your </a:t>
            </a:r>
            <a:r>
              <a:rPr lang="en-CA" sz="1600" i="1" dirty="0"/>
              <a:t>already damaged</a:t>
            </a:r>
            <a:r>
              <a:rPr lang="en-CA" sz="1600" dirty="0"/>
              <a:t> segments, that opponent gets another shot</a:t>
            </a:r>
          </a:p>
        </p:txBody>
      </p:sp>
      <p:pic>
        <p:nvPicPr>
          <p:cNvPr id="61" name="Picture 4" descr="God Clipart #1198135 - Illustration by lineartestpilot">
            <a:extLst>
              <a:ext uri="{FF2B5EF4-FFF2-40B4-BE49-F238E27FC236}">
                <a16:creationId xmlns:a16="http://schemas.microsoft.com/office/drawing/2014/main" id="{13C9EAB1-0D98-40DE-80CE-9354C8315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8458" y="3143958"/>
            <a:ext cx="395233" cy="41499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ree Clown Clipart Pictures - Clipartix">
            <a:extLst>
              <a:ext uri="{FF2B5EF4-FFF2-40B4-BE49-F238E27FC236}">
                <a16:creationId xmlns:a16="http://schemas.microsoft.com/office/drawing/2014/main" id="{6C3B51E8-80D3-41D1-BAB3-1F998B7419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557" y="3522528"/>
            <a:ext cx="1399523" cy="2065242"/>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40D25CE-F43A-4E91-AE2C-FB10188F67B7}"/>
              </a:ext>
            </a:extLst>
          </p:cNvPr>
          <p:cNvSpPr txBox="1"/>
          <p:nvPr/>
        </p:nvSpPr>
        <p:spPr>
          <a:xfrm>
            <a:off x="8715892" y="5716471"/>
            <a:ext cx="3476108" cy="923330"/>
          </a:xfrm>
          <a:prstGeom prst="rect">
            <a:avLst/>
          </a:prstGeom>
          <a:noFill/>
        </p:spPr>
        <p:txBody>
          <a:bodyPr wrap="square" rtlCol="0">
            <a:spAutoFit/>
          </a:bodyPr>
          <a:lstStyle/>
          <a:p>
            <a:r>
              <a:rPr lang="en-CA" dirty="0"/>
              <a:t>The ‘cool down’ limitation on your sound board is removed. Please have mercy.</a:t>
            </a:r>
          </a:p>
        </p:txBody>
      </p:sp>
      <p:grpSp>
        <p:nvGrpSpPr>
          <p:cNvPr id="7" name="Group 6">
            <a:extLst>
              <a:ext uri="{FF2B5EF4-FFF2-40B4-BE49-F238E27FC236}">
                <a16:creationId xmlns:a16="http://schemas.microsoft.com/office/drawing/2014/main" id="{CFF56AFA-88A5-4DED-8093-EC360A2923E3}"/>
              </a:ext>
            </a:extLst>
          </p:cNvPr>
          <p:cNvGrpSpPr/>
          <p:nvPr/>
        </p:nvGrpSpPr>
        <p:grpSpPr>
          <a:xfrm>
            <a:off x="205418" y="2671845"/>
            <a:ext cx="3601108" cy="3267095"/>
            <a:chOff x="205418" y="2671845"/>
            <a:chExt cx="3601108" cy="3267095"/>
          </a:xfrm>
        </p:grpSpPr>
        <p:sp>
          <p:nvSpPr>
            <p:cNvPr id="20" name="TextBox 19">
              <a:extLst>
                <a:ext uri="{FF2B5EF4-FFF2-40B4-BE49-F238E27FC236}">
                  <a16:creationId xmlns:a16="http://schemas.microsoft.com/office/drawing/2014/main" id="{A930D55B-F64C-422A-B3CA-8B597779DA36}"/>
                </a:ext>
              </a:extLst>
            </p:cNvPr>
            <p:cNvSpPr txBox="1"/>
            <p:nvPr/>
          </p:nvSpPr>
          <p:spPr>
            <a:xfrm>
              <a:off x="1089861" y="3005581"/>
              <a:ext cx="1712992" cy="369332"/>
            </a:xfrm>
            <a:prstGeom prst="rect">
              <a:avLst/>
            </a:prstGeom>
            <a:noFill/>
          </p:spPr>
          <p:txBody>
            <a:bodyPr wrap="square" rtlCol="0">
              <a:spAutoFit/>
            </a:bodyPr>
            <a:lstStyle/>
            <a:p>
              <a:r>
                <a:rPr lang="en-CA" b="1" dirty="0"/>
                <a:t>Move it Minor</a:t>
              </a:r>
            </a:p>
          </p:txBody>
        </p:sp>
        <p:sp>
          <p:nvSpPr>
            <p:cNvPr id="34" name="TextBox 33">
              <a:extLst>
                <a:ext uri="{FF2B5EF4-FFF2-40B4-BE49-F238E27FC236}">
                  <a16:creationId xmlns:a16="http://schemas.microsoft.com/office/drawing/2014/main" id="{2BF0D673-A538-455C-8792-2C8A22248823}"/>
                </a:ext>
              </a:extLst>
            </p:cNvPr>
            <p:cNvSpPr txBox="1"/>
            <p:nvPr/>
          </p:nvSpPr>
          <p:spPr>
            <a:xfrm>
              <a:off x="598224" y="5119551"/>
              <a:ext cx="3162571" cy="646331"/>
            </a:xfrm>
            <a:prstGeom prst="rect">
              <a:avLst/>
            </a:prstGeom>
            <a:noFill/>
          </p:spPr>
          <p:txBody>
            <a:bodyPr wrap="square" rtlCol="0">
              <a:spAutoFit/>
            </a:bodyPr>
            <a:lstStyle/>
            <a:p>
              <a:r>
                <a:rPr lang="en-CA" dirty="0"/>
                <a:t>Allows you to shift one square in any direction.</a:t>
              </a:r>
            </a:p>
          </p:txBody>
        </p:sp>
        <p:pic>
          <p:nvPicPr>
            <p:cNvPr id="46" name="Picture 12" descr="Move icon on white background flat style move Vector Image">
              <a:extLst>
                <a:ext uri="{FF2B5EF4-FFF2-40B4-BE49-F238E27FC236}">
                  <a16:creationId xmlns:a16="http://schemas.microsoft.com/office/drawing/2014/main" id="{628B464D-E2F4-4B5D-84D0-ECEB8C664F4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930"/>
            <a:stretch/>
          </p:blipFill>
          <p:spPr bwMode="auto">
            <a:xfrm>
              <a:off x="589610" y="2950608"/>
              <a:ext cx="529722" cy="520386"/>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0A30FDCD-1960-43FF-8D98-DB63F7708189}"/>
                </a:ext>
              </a:extLst>
            </p:cNvPr>
            <p:cNvSpPr/>
            <p:nvPr/>
          </p:nvSpPr>
          <p:spPr>
            <a:xfrm>
              <a:off x="1817694" y="4282428"/>
              <a:ext cx="209550" cy="3288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10462BC8-23BC-4F1A-9DF4-0437273BD135}"/>
                </a:ext>
              </a:extLst>
            </p:cNvPr>
            <p:cNvSpPr/>
            <p:nvPr/>
          </p:nvSpPr>
          <p:spPr>
            <a:xfrm>
              <a:off x="205418" y="2671845"/>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1" name="Rectangle 30">
            <a:extLst>
              <a:ext uri="{FF2B5EF4-FFF2-40B4-BE49-F238E27FC236}">
                <a16:creationId xmlns:a16="http://schemas.microsoft.com/office/drawing/2014/main" id="{EB1BD841-5E3A-4856-9B46-B8EBB6807C5B}"/>
              </a:ext>
            </a:extLst>
          </p:cNvPr>
          <p:cNvSpPr/>
          <p:nvPr/>
        </p:nvSpPr>
        <p:spPr>
          <a:xfrm>
            <a:off x="4483581" y="2813317"/>
            <a:ext cx="3601108" cy="3267095"/>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A3C84F68-C961-4F61-973C-F76FBB5E8067}"/>
              </a:ext>
            </a:extLst>
          </p:cNvPr>
          <p:cNvSpPr/>
          <p:nvPr/>
        </p:nvSpPr>
        <p:spPr>
          <a:xfrm>
            <a:off x="8406756" y="2959911"/>
            <a:ext cx="3601108" cy="367989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TextBox 36">
            <a:extLst>
              <a:ext uri="{FF2B5EF4-FFF2-40B4-BE49-F238E27FC236}">
                <a16:creationId xmlns:a16="http://schemas.microsoft.com/office/drawing/2014/main" id="{054BC9F7-11ED-4015-B960-583062591BB2}"/>
              </a:ext>
            </a:extLst>
          </p:cNvPr>
          <p:cNvSpPr txBox="1"/>
          <p:nvPr/>
        </p:nvSpPr>
        <p:spPr>
          <a:xfrm>
            <a:off x="598224" y="1448288"/>
            <a:ext cx="8326441" cy="1200329"/>
          </a:xfrm>
          <a:prstGeom prst="rect">
            <a:avLst/>
          </a:prstGeom>
          <a:noFill/>
        </p:spPr>
        <p:txBody>
          <a:bodyPr wrap="square" rtlCol="0">
            <a:spAutoFit/>
          </a:bodyPr>
          <a:lstStyle/>
          <a:p>
            <a:pPr marL="285750" indent="-285750">
              <a:buFont typeface="Arial" panose="020B0604020202020204" pitchFamily="34" charset="0"/>
              <a:buChar char="•"/>
            </a:pPr>
            <a:r>
              <a:rPr lang="en-CA" dirty="0"/>
              <a:t>Powerups are discovered by missing everyone’s ships but hitting a lovely buoy drifting out at sea instead</a:t>
            </a:r>
          </a:p>
          <a:p>
            <a:pPr marL="285750" indent="-285750">
              <a:buFont typeface="Arial" panose="020B0604020202020204" pitchFamily="34" charset="0"/>
              <a:buChar char="•"/>
            </a:pPr>
            <a:r>
              <a:rPr lang="en-CA" dirty="0"/>
              <a:t>You can only hold 3 power ups at a time. Upon discovering your fourth</a:t>
            </a:r>
            <a:r>
              <a:rPr lang="en-CA" baseline="30000" dirty="0"/>
              <a:t> </a:t>
            </a:r>
            <a:r>
              <a:rPr lang="en-CA" dirty="0"/>
              <a:t>you must immediately discard one.</a:t>
            </a:r>
          </a:p>
        </p:txBody>
      </p:sp>
    </p:spTree>
    <p:extLst>
      <p:ext uri="{BB962C8B-B14F-4D97-AF65-F5344CB8AC3E}">
        <p14:creationId xmlns:p14="http://schemas.microsoft.com/office/powerpoint/2010/main" val="418426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10364</TotalTime>
  <Words>2307</Words>
  <Application>Microsoft Office PowerPoint</Application>
  <PresentationFormat>Widescreen</PresentationFormat>
  <Paragraphs>507</Paragraphs>
  <Slides>40</Slides>
  <Notes>0</Notes>
  <HiddenSlides>0</HiddenSlides>
  <MMClips>6</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40</vt:i4>
      </vt:variant>
    </vt:vector>
  </HeadingPairs>
  <TitlesOfParts>
    <vt:vector size="61" baseType="lpstr">
      <vt:lpstr>Arial</vt:lpstr>
      <vt:lpstr>Bodoni MT</vt:lpstr>
      <vt:lpstr>Calibri</vt:lpstr>
      <vt:lpstr>Calibri Light</vt:lpstr>
      <vt:lpstr>Cambria</vt:lpstr>
      <vt:lpstr>Comic Sans MS</vt:lpstr>
      <vt:lpstr>Copperplate Gothic Bold</vt:lpstr>
      <vt:lpstr>Eras Bold ITC</vt:lpstr>
      <vt:lpstr>Garamond</vt:lpstr>
      <vt:lpstr>Georgia</vt:lpstr>
      <vt:lpstr>Harlow Solid Italic</vt:lpstr>
      <vt:lpstr>Helvetica</vt:lpstr>
      <vt:lpstr>Impact</vt:lpstr>
      <vt:lpstr>Lucida Bright</vt:lpstr>
      <vt:lpstr>Roboto</vt:lpstr>
      <vt:lpstr>Rockwell</vt:lpstr>
      <vt:lpstr>Segoe UI Black</vt:lpstr>
      <vt:lpstr>Tahoma</vt:lpstr>
      <vt:lpstr>Times New Roman</vt:lpstr>
      <vt:lpstr>Wingdings</vt:lpstr>
      <vt:lpstr>Office Theme</vt:lpstr>
      <vt:lpstr>PowerPoint Presentation</vt:lpstr>
      <vt:lpstr>PowerPoint Presentation</vt:lpstr>
      <vt:lpstr>CLUSTERFUCK CLUSTERFUCK CLUSTERFUCK CLUSTERFUCK CLUSTERFUCK CLUSTERFUCK CLUSTERFUCK CLUSTERFUCK CLUSTERFUCK CLUSTERFUCK</vt:lpstr>
      <vt:lpstr>Welcome to Welcome to Welcome to Welcome to Welcome to Welcome to Welcome to Welcome to Welcome to </vt:lpstr>
      <vt:lpstr>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LOBBY</vt:lpstr>
      <vt:lpstr>PowerPoint Presentation</vt:lpstr>
      <vt:lpstr>PowerPoint Presentation</vt:lpstr>
      <vt:lpstr>PowerPoint Presentation</vt:lpstr>
      <vt:lpstr>PowerPoint Presentation</vt:lpstr>
      <vt:lpstr>REJOIN </vt:lpstr>
      <vt:lpstr>PowerPoint Presentation</vt:lpstr>
      <vt:lpstr>PowerPoint Presentation</vt:lpstr>
      <vt:lpstr>PowerPoint Presentation</vt:lpstr>
      <vt:lpstr>GAME</vt:lpstr>
      <vt:lpstr>PowerPoint Presentation</vt:lpstr>
      <vt:lpstr>PowerPoint Presentation</vt:lpstr>
      <vt:lpstr>PowerPoint Presentation</vt:lpstr>
      <vt:lpstr>Not Part of Game</vt:lpstr>
      <vt:lpstr>PowerPoint Presentation</vt:lpstr>
      <vt:lpstr>Algorithm: Placing Ships on the Grid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for UI Designers</vt:lpstr>
      <vt:lpstr>SHIP PLACING ALGORITHM UI</vt:lpstr>
      <vt:lpstr>SHIP PLACING ALGORITHM UI</vt:lpstr>
      <vt:lpstr>Pages Flow</vt:lpstr>
      <vt:lpstr>Disconnect Flows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 Spielman</dc:creator>
  <cp:lastModifiedBy>Geoff Spielman</cp:lastModifiedBy>
  <cp:revision>465</cp:revision>
  <dcterms:created xsi:type="dcterms:W3CDTF">2020-10-13T01:51:13Z</dcterms:created>
  <dcterms:modified xsi:type="dcterms:W3CDTF">2021-04-11T22:23:36Z</dcterms:modified>
</cp:coreProperties>
</file>

<file path=docProps/thumbnail.jpeg>
</file>